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5"/>
    <p:sldMasterId id="2147483678" r:id="rId6"/>
  </p:sldMasterIdLst>
  <p:notesMasterIdLst>
    <p:notesMasterId r:id="rId29"/>
  </p:notesMasterIdLst>
  <p:handoutMasterIdLst>
    <p:handoutMasterId r:id="rId30"/>
  </p:handoutMasterIdLst>
  <p:sldIdLst>
    <p:sldId id="832" r:id="rId7"/>
    <p:sldId id="855" r:id="rId8"/>
    <p:sldId id="830" r:id="rId9"/>
    <p:sldId id="838" r:id="rId10"/>
    <p:sldId id="839" r:id="rId11"/>
    <p:sldId id="782" r:id="rId12"/>
    <p:sldId id="846" r:id="rId13"/>
    <p:sldId id="840" r:id="rId14"/>
    <p:sldId id="842" r:id="rId15"/>
    <p:sldId id="856" r:id="rId16"/>
    <p:sldId id="843" r:id="rId17"/>
    <p:sldId id="841" r:id="rId18"/>
    <p:sldId id="844" r:id="rId19"/>
    <p:sldId id="845" r:id="rId20"/>
    <p:sldId id="851" r:id="rId21"/>
    <p:sldId id="849" r:id="rId22"/>
    <p:sldId id="836" r:id="rId23"/>
    <p:sldId id="834" r:id="rId24"/>
    <p:sldId id="847" r:id="rId25"/>
    <p:sldId id="850" r:id="rId26"/>
    <p:sldId id="853" r:id="rId27"/>
    <p:sldId id="854" r:id="rId28"/>
  </p:sldIdLst>
  <p:sldSz cx="9144000" cy="6858000" type="screen4x3"/>
  <p:notesSz cx="6883400" cy="9906000"/>
  <p:custDataLst>
    <p:tags r:id="rId31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6">
          <p15:clr>
            <a:srgbClr val="A4A3A4"/>
          </p15:clr>
        </p15:guide>
        <p15:guide id="2" orient="horz" pos="1344">
          <p15:clr>
            <a:srgbClr val="A4A3A4"/>
          </p15:clr>
        </p15:guide>
        <p15:guide id="3" orient="horz" pos="3748">
          <p15:clr>
            <a:srgbClr val="A4A3A4"/>
          </p15:clr>
        </p15:guide>
        <p15:guide id="4" orient="horz" pos="645">
          <p15:clr>
            <a:srgbClr val="A4A3A4"/>
          </p15:clr>
        </p15:guide>
        <p15:guide id="5" orient="horz" pos="2568">
          <p15:clr>
            <a:srgbClr val="A4A3A4"/>
          </p15:clr>
        </p15:guide>
        <p15:guide id="6" orient="horz" pos="3203">
          <p15:clr>
            <a:srgbClr val="A4A3A4"/>
          </p15:clr>
        </p15:guide>
        <p15:guide id="7" orient="horz" pos="2160" userDrawn="1">
          <p15:clr>
            <a:srgbClr val="A4A3A4"/>
          </p15:clr>
        </p15:guide>
        <p15:guide id="8" orient="horz" pos="1752">
          <p15:clr>
            <a:srgbClr val="A4A3A4"/>
          </p15:clr>
        </p15:guide>
        <p15:guide id="9" pos="5556">
          <p15:clr>
            <a:srgbClr val="A4A3A4"/>
          </p15:clr>
        </p15:guide>
        <p15:guide id="10" pos="340">
          <p15:clr>
            <a:srgbClr val="A4A3A4"/>
          </p15:clr>
        </p15:guide>
        <p15:guide id="11" pos="884">
          <p15:clr>
            <a:srgbClr val="A4A3A4"/>
          </p15:clr>
        </p15:guide>
        <p15:guide id="12" pos="3696">
          <p15:clr>
            <a:srgbClr val="A4A3A4"/>
          </p15:clr>
        </p15:guide>
        <p15:guide id="13" pos="1247">
          <p15:clr>
            <a:srgbClr val="A4A3A4"/>
          </p15:clr>
        </p15:guide>
        <p15:guide id="14" pos="2835">
          <p15:clr>
            <a:srgbClr val="A4A3A4"/>
          </p15:clr>
        </p15:guide>
        <p15:guide id="15" pos="3379">
          <p15:clr>
            <a:srgbClr val="A4A3A4"/>
          </p15:clr>
        </p15:guide>
        <p15:guide id="16" pos="5329">
          <p15:clr>
            <a:srgbClr val="A4A3A4"/>
          </p15:clr>
        </p15:guide>
        <p15:guide id="17" pos="2653">
          <p15:clr>
            <a:srgbClr val="A4A3A4"/>
          </p15:clr>
        </p15:guide>
        <p15:guide id="18" orient="horz" pos="4247">
          <p15:clr>
            <a:srgbClr val="A4A3A4"/>
          </p15:clr>
        </p15:guide>
        <p15:guide id="19" orient="horz" pos="1298">
          <p15:clr>
            <a:srgbClr val="A4A3A4"/>
          </p15:clr>
        </p15:guide>
        <p15:guide id="20" orient="horz" pos="2614">
          <p15:clr>
            <a:srgbClr val="A4A3A4"/>
          </p15:clr>
        </p15:guide>
        <p15:guide id="21" pos="2925">
          <p15:clr>
            <a:srgbClr val="A4A3A4"/>
          </p15:clr>
        </p15:guide>
        <p15:guide id="22" pos="2381">
          <p15:clr>
            <a:srgbClr val="A4A3A4"/>
          </p15:clr>
        </p15:guide>
        <p15:guide id="23" pos="2638">
          <p15:clr>
            <a:srgbClr val="A4A3A4"/>
          </p15:clr>
        </p15:guide>
        <p15:guide id="24" orient="horz" pos="1071">
          <p15:clr>
            <a:srgbClr val="A4A3A4"/>
          </p15:clr>
        </p15:guide>
        <p15:guide id="25" orient="horz" pos="2886">
          <p15:clr>
            <a:srgbClr val="A4A3A4"/>
          </p15:clr>
        </p15:guide>
        <p15:guide id="26" orient="horz" pos="1570">
          <p15:clr>
            <a:srgbClr val="A4A3A4"/>
          </p15:clr>
        </p15:guide>
        <p15:guide id="27" pos="798">
          <p15:clr>
            <a:srgbClr val="A4A3A4"/>
          </p15:clr>
        </p15:guide>
        <p15:guide id="28" pos="4241">
          <p15:clr>
            <a:srgbClr val="A4A3A4"/>
          </p15:clr>
        </p15:guide>
        <p15:guide id="29" pos="2880">
          <p15:clr>
            <a:srgbClr val="A4A3A4"/>
          </p15:clr>
        </p15:guide>
        <p15:guide id="30" pos="21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:unit GmbH" initials="" lastIdx="5" clrIdx="0"/>
  <p:cmAuthor id="1" name="Dr. S. Nüdling" initials="SN" lastIdx="8" clrIdx="1"/>
  <p:cmAuthor id="2" name="Simone Nüdling" initials="SN" lastIdx="1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649"/>
    <a:srgbClr val="43B02A"/>
    <a:srgbClr val="0063C3"/>
    <a:srgbClr val="717073"/>
    <a:srgbClr val="89C4FF"/>
    <a:srgbClr val="2A437A"/>
    <a:srgbClr val="3B5EAB"/>
    <a:srgbClr val="F79B89"/>
    <a:srgbClr val="808080"/>
    <a:srgbClr val="FBD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4A1D1-8273-4C6A-AB5C-47C08C25C548}" v="8" dt="2020-11-17T12:50:24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56" autoAdjust="0"/>
    <p:restoredTop sz="94216" autoAdjust="0"/>
  </p:normalViewPr>
  <p:slideViewPr>
    <p:cSldViewPr showGuides="1">
      <p:cViewPr varScale="1">
        <p:scale>
          <a:sx n="114" d="100"/>
          <a:sy n="114" d="100"/>
        </p:scale>
        <p:origin x="1818" y="96"/>
      </p:cViewPr>
      <p:guideLst>
        <p:guide orient="horz" pos="4236"/>
        <p:guide orient="horz" pos="1344"/>
        <p:guide orient="horz" pos="3748"/>
        <p:guide orient="horz" pos="645"/>
        <p:guide orient="horz" pos="2568"/>
        <p:guide orient="horz" pos="3203"/>
        <p:guide orient="horz" pos="2160"/>
        <p:guide orient="horz" pos="1752"/>
        <p:guide pos="5556"/>
        <p:guide pos="340"/>
        <p:guide pos="884"/>
        <p:guide pos="3696"/>
        <p:guide pos="1247"/>
        <p:guide pos="2835"/>
        <p:guide pos="3379"/>
        <p:guide pos="5329"/>
        <p:guide pos="2653"/>
        <p:guide orient="horz" pos="4247"/>
        <p:guide orient="horz" pos="1298"/>
        <p:guide orient="horz" pos="2614"/>
        <p:guide pos="2925"/>
        <p:guide pos="2381"/>
        <p:guide pos="2638"/>
        <p:guide orient="horz" pos="1071"/>
        <p:guide orient="horz" pos="2886"/>
        <p:guide orient="horz" pos="1570"/>
        <p:guide pos="798"/>
        <p:guide pos="4241"/>
        <p:guide pos="2880"/>
        <p:guide pos="21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976"/>
    </p:cViewPr>
  </p:sorterViewPr>
  <p:notesViewPr>
    <p:cSldViewPr showGuides="1">
      <p:cViewPr>
        <p:scale>
          <a:sx n="150" d="100"/>
          <a:sy n="150" d="100"/>
        </p:scale>
        <p:origin x="-972" y="1224"/>
      </p:cViewPr>
      <p:guideLst>
        <p:guide orient="horz" pos="3127"/>
        <p:guide pos="2141"/>
        <p:guide orient="horz" pos="3120"/>
        <p:guide pos="2168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nzl, Eva" userId="1c639b91-7dee-47ba-95b7-d72b48478e5d" providerId="ADAL" clId="{2054A1D1-8273-4C6A-AB5C-47C08C25C548}"/>
    <pc:docChg chg="addSld modSld">
      <pc:chgData name="Hainzl, Eva" userId="1c639b91-7dee-47ba-95b7-d72b48478e5d" providerId="ADAL" clId="{2054A1D1-8273-4C6A-AB5C-47C08C25C548}" dt="2020-11-17T12:50:18.824" v="10" actId="20577"/>
      <pc:docMkLst>
        <pc:docMk/>
      </pc:docMkLst>
      <pc:sldChg chg="add">
        <pc:chgData name="Hainzl, Eva" userId="1c639b91-7dee-47ba-95b7-d72b48478e5d" providerId="ADAL" clId="{2054A1D1-8273-4C6A-AB5C-47C08C25C548}" dt="2020-11-16T14:11:24.104" v="0"/>
        <pc:sldMkLst>
          <pc:docMk/>
          <pc:sldMk cId="0" sldId="256"/>
        </pc:sldMkLst>
      </pc:sldChg>
      <pc:sldChg chg="modSp">
        <pc:chgData name="Hainzl, Eva" userId="1c639b91-7dee-47ba-95b7-d72b48478e5d" providerId="ADAL" clId="{2054A1D1-8273-4C6A-AB5C-47C08C25C548}" dt="2020-11-17T12:50:18.824" v="10" actId="20577"/>
        <pc:sldMkLst>
          <pc:docMk/>
          <pc:sldMk cId="3336103900" sldId="832"/>
        </pc:sldMkLst>
        <pc:spChg chg="mod">
          <ac:chgData name="Hainzl, Eva" userId="1c639b91-7dee-47ba-95b7-d72b48478e5d" providerId="ADAL" clId="{2054A1D1-8273-4C6A-AB5C-47C08C25C548}" dt="2020-11-17T12:50:18.824" v="10" actId="20577"/>
          <ac:spMkLst>
            <pc:docMk/>
            <pc:sldMk cId="3336103900" sldId="832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4985418691848"/>
          <c:y val="6.618248456790124E-2"/>
          <c:w val="0.86295014581308149"/>
          <c:h val="0.867635030864197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32509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43B02A"/>
              </a:solidFill>
            </c:spPr>
            <c:extLst>
              <c:ext xmlns:c16="http://schemas.microsoft.com/office/drawing/2014/chart" uri="{C3380CC4-5D6E-409C-BE32-E72D297353CC}">
                <c16:uniqueId val="{00000001-CF05-46C2-B5CE-4B23554B9B5E}"/>
              </c:ext>
            </c:extLst>
          </c:dPt>
          <c:dPt>
            <c:idx val="1"/>
            <c:invertIfNegative val="0"/>
            <c:bubble3D val="0"/>
            <c:spPr>
              <a:solidFill>
                <a:srgbClr val="717073"/>
              </a:solidFill>
            </c:spPr>
            <c:extLst>
              <c:ext xmlns:c16="http://schemas.microsoft.com/office/drawing/2014/chart" uri="{C3380CC4-5D6E-409C-BE32-E72D297353CC}">
                <c16:uniqueId val="{00000003-CF05-46C2-B5CE-4B23554B9B5E}"/>
              </c:ext>
            </c:extLst>
          </c:dPt>
          <c:cat>
            <c:strRef>
              <c:f>Tabelle1!$A$2:$A$3</c:f>
              <c:strCache>
                <c:ptCount val="2"/>
                <c:pt idx="0">
                  <c:v>Denosumab</c:v>
                </c:pt>
                <c:pt idx="1">
                  <c:v>Placebo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92</c:v>
                </c:pt>
                <c:pt idx="1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05-46C2-B5CE-4B23554B9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212627456"/>
        <c:axId val="212628992"/>
      </c:barChart>
      <c:catAx>
        <c:axId val="212627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212628992"/>
        <c:crosses val="autoZero"/>
        <c:auto val="1"/>
        <c:lblAlgn val="ctr"/>
        <c:lblOffset val="100"/>
        <c:noMultiLvlLbl val="0"/>
      </c:catAx>
      <c:valAx>
        <c:axId val="212628992"/>
        <c:scaling>
          <c:orientation val="minMax"/>
          <c:max val="2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212627456"/>
        <c:crosses val="autoZero"/>
        <c:crossBetween val="between"/>
        <c:majorUnit val="50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16589858949"/>
          <c:y val="0.17789067362043337"/>
          <c:w val="0.88997834101410511"/>
          <c:h val="0.75592664599052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43B02A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3F5-4AE5-812B-BCCFA7173C8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/>
                      <a:t>3,94%</a:t>
                    </a:r>
                    <a:endParaRPr lang="en-US" sz="1400" dirty="0"/>
                  </a:p>
                </c:rich>
              </c:tx>
              <c:spPr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F5-4AE5-812B-BCCFA7173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/>
                      <a:t>5,85%</a:t>
                    </a:r>
                    <a:endParaRPr lang="en-US" sz="14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F5-4AE5-812B-BCCFA7173C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/>
                      <a:t>7,27%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3F5-4AE5-812B-BCCFA7173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3.94</c:v>
                </c:pt>
                <c:pt idx="1">
                  <c:v>5.85</c:v>
                </c:pt>
                <c:pt idx="2">
                  <c:v>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5-4AE5-812B-BCCFA7173C8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71707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dirty="0"/>
                      <a:t>-1,81%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F5-4AE5-812B-BCCFA7173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/>
                      <a:t>-2,44%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3F5-4AE5-812B-BCCFA7173C8C}"/>
                </c:ext>
              </c:extLst>
            </c:dLbl>
            <c:dLbl>
              <c:idx val="2"/>
              <c:layout>
                <c:manualLayout>
                  <c:x val="0"/>
                  <c:y val="8.957221219138830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-2,75%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3F5-4AE5-812B-BCCFA7173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A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-1.81</c:v>
                </c:pt>
                <c:pt idx="1">
                  <c:v>-2.44</c:v>
                </c:pt>
                <c:pt idx="2">
                  <c:v>-2.75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F5-4AE5-812B-BCCFA7173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1"/>
        <c:axId val="213990016"/>
        <c:axId val="214012288"/>
      </c:barChart>
      <c:catAx>
        <c:axId val="21399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214012288"/>
        <c:crosses val="autoZero"/>
        <c:auto val="1"/>
        <c:lblAlgn val="ctr"/>
        <c:lblOffset val="100"/>
        <c:noMultiLvlLbl val="0"/>
      </c:catAx>
      <c:valAx>
        <c:axId val="21401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2139900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5728379169674014"/>
          <c:y val="6.8939262880915383E-2"/>
          <c:w val="0.68469568112747181"/>
          <c:h val="6.3926886999179325E-2"/>
        </c:manualLayout>
      </c:layout>
      <c:overlay val="0"/>
      <c:txPr>
        <a:bodyPr/>
        <a:lstStyle/>
        <a:p>
          <a:pPr>
            <a:defRPr sz="1600"/>
          </a:pPr>
          <a:endParaRPr lang="en-A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16589858949"/>
          <c:y val="0.17789067362043337"/>
          <c:w val="0.88997834101410511"/>
          <c:h val="0.75592664599052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43B02A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FA4-4C77-A656-113287553F8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2,67%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FA4-4C77-A656-113287553F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3,70%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A4-4C77-A656-113287553F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4,60%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FA4-4C77-A656-113287553F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2.67</c:v>
                </c:pt>
                <c:pt idx="1">
                  <c:v>3.7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A4-4C77-A656-113287553F8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71707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-1,20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FA4-4C77-A656-113287553F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-1.2</c:v>
                </c:pt>
                <c:pt idx="1">
                  <c:v>-2.15</c:v>
                </c:pt>
                <c:pt idx="2">
                  <c:v>-3.32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A4-4C77-A656-113287553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1"/>
        <c:axId val="216940928"/>
        <c:axId val="216942464"/>
      </c:barChart>
      <c:catAx>
        <c:axId val="216940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216942464"/>
        <c:crosses val="autoZero"/>
        <c:auto val="1"/>
        <c:lblAlgn val="ctr"/>
        <c:lblOffset val="100"/>
        <c:noMultiLvlLbl val="0"/>
      </c:catAx>
      <c:valAx>
        <c:axId val="21694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2169409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5728379169674014"/>
          <c:y val="6.8939262880915383E-2"/>
          <c:w val="0.68469568112747181"/>
          <c:h val="6.3926886999179325E-2"/>
        </c:manualLayout>
      </c:layout>
      <c:overlay val="0"/>
      <c:txPr>
        <a:bodyPr/>
        <a:lstStyle/>
        <a:p>
          <a:pPr>
            <a:defRPr sz="1600"/>
          </a:pPr>
          <a:endParaRPr lang="en-A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16589858949"/>
          <c:y val="0.17789067362043337"/>
          <c:w val="0.88997834101410511"/>
          <c:h val="0.75592664599052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43B02A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D3F-45CD-977B-FD2CACA672A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2,22%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D3F-45CD-977B-FD2CACA672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2,86%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D3F-45CD-977B-FD2CACA672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3,41%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D3F-45CD-977B-FD2CACA672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2.2200000000000002</c:v>
                </c:pt>
                <c:pt idx="1">
                  <c:v>2.86</c:v>
                </c:pt>
                <c:pt idx="2">
                  <c:v>3.41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3F-45CD-977B-FD2CACA672A4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71707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-1,08%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D3F-45CD-977B-FD2CACA672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-2,33%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D3F-45CD-977B-FD2CACA672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-3,1%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D3F-45CD-977B-FD2CACA672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-1.08</c:v>
                </c:pt>
                <c:pt idx="1">
                  <c:v>-2.33</c:v>
                </c:pt>
                <c:pt idx="2">
                  <c:v>-3.1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3F-45CD-977B-FD2CACA67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1"/>
        <c:axId val="217071616"/>
        <c:axId val="217073152"/>
      </c:barChart>
      <c:catAx>
        <c:axId val="217071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217073152"/>
        <c:crosses val="autoZero"/>
        <c:auto val="1"/>
        <c:lblAlgn val="ctr"/>
        <c:lblOffset val="100"/>
        <c:noMultiLvlLbl val="0"/>
      </c:catAx>
      <c:valAx>
        <c:axId val="217073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2170716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5728379169674014"/>
          <c:y val="6.8939262880915383E-2"/>
          <c:w val="0.68469568112747181"/>
          <c:h val="6.3926886999179325E-2"/>
        </c:manualLayout>
      </c:layout>
      <c:overlay val="0"/>
      <c:txPr>
        <a:bodyPr/>
        <a:lstStyle/>
        <a:p>
          <a:pPr>
            <a:defRPr sz="1600"/>
          </a:pPr>
          <a:endParaRPr lang="en-A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16589858949"/>
          <c:y val="0.17789067362043337"/>
          <c:w val="0.88997834101410511"/>
          <c:h val="0.75592664599052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43B02A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B9C-4C76-A102-91A2F708075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/>
                      <a:t>3,2%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B9C-4C76-A102-91A2F708075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/>
                      <a:t>3,7%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B9C-4C76-A102-91A2F70807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Tabelle1!$A$2:$A$3</c:f>
              <c:numCache>
                <c:formatCode>General</c:formatCode>
                <c:ptCount val="2"/>
              </c:numCache>
            </c:num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3.2</c:v>
                </c:pt>
                <c:pt idx="1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9C-4C76-A102-91A2F708075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71707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/>
                      <a:t>6,1%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B9C-4C76-A102-91A2F708075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/>
                      <a:t>6,8%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B9C-4C76-A102-91A2F70807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Tabelle1!$A$2:$A$3</c:f>
              <c:numCache>
                <c:formatCode>General</c:formatCode>
                <c:ptCount val="2"/>
              </c:numCache>
            </c:num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6.1</c:v>
                </c:pt>
                <c:pt idx="1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9C-4C76-A102-91A2F7080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28"/>
        <c:axId val="184117120"/>
        <c:axId val="184124160"/>
      </c:barChart>
      <c:catAx>
        <c:axId val="18411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184124160"/>
        <c:crosses val="autoZero"/>
        <c:auto val="1"/>
        <c:lblAlgn val="ctr"/>
        <c:lblOffset val="100"/>
        <c:noMultiLvlLbl val="0"/>
      </c:catAx>
      <c:valAx>
        <c:axId val="184124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184117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5728379169674014"/>
          <c:y val="6.8939262880915383E-2"/>
          <c:w val="0.68469568112747181"/>
          <c:h val="6.3926886999179325E-2"/>
        </c:manualLayout>
      </c:layout>
      <c:overlay val="0"/>
      <c:txPr>
        <a:bodyPr/>
        <a:lstStyle/>
        <a:p>
          <a:pPr>
            <a:defRPr sz="1600"/>
          </a:pPr>
          <a:endParaRPr lang="en-A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4985418691848"/>
          <c:y val="6.618248456790124E-2"/>
          <c:w val="0.86295014581308149"/>
          <c:h val="0.867635030864197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43B02A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05C-4453-8924-FB99896C036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24</a:t>
                    </a:r>
                  </a:p>
                </c:rich>
              </c:tx>
              <c:spPr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05C-4453-8924-FB99896C03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Tabelle1!$B$2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5C-4453-8924-FB99896C0360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71707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05C-4453-8924-FB99896C0360}"/>
                </c:ext>
              </c:extLst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5C-4453-8924-FB99896C03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A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Tabelle1!$C$2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05C-4453-8924-FB99896C03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-76"/>
        <c:axId val="217981696"/>
        <c:axId val="217984000"/>
      </c:barChart>
      <c:catAx>
        <c:axId val="217981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217984000"/>
        <c:crosses val="autoZero"/>
        <c:auto val="1"/>
        <c:lblAlgn val="ctr"/>
        <c:lblOffset val="100"/>
        <c:noMultiLvlLbl val="0"/>
      </c:catAx>
      <c:valAx>
        <c:axId val="217984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217981696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4985418691848"/>
          <c:y val="6.618248456790124E-2"/>
          <c:w val="0.86295014581308149"/>
          <c:h val="0.867635030864197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43B02A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2FF-4096-904A-0741452A9903}"/>
              </c:ext>
            </c:extLst>
          </c:dPt>
          <c:dLbls>
            <c:dLbl>
              <c:idx val="0"/>
              <c:layout>
                <c:manualLayout>
                  <c:x val="4.1134895574047184E-3"/>
                  <c:y val="0.11856650115790714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/>
                      <a:t>1.366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2FF-4096-904A-0741452A99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Tabelle1!$A$2:$A$3</c:f>
              <c:numCache>
                <c:formatCode>General</c:formatCode>
                <c:ptCount val="2"/>
              </c:numCache>
            </c:num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1366</c:v>
                </c:pt>
                <c:pt idx="1">
                  <c:v>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FF-4096-904A-0741452A9903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71707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1.334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2FF-4096-904A-0741452A9903}"/>
                </c:ext>
              </c:extLst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FF-4096-904A-0741452A99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A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Tabelle1!$A$2:$A$3</c:f>
              <c:numCache>
                <c:formatCode>General</c:formatCode>
                <c:ptCount val="2"/>
              </c:numCache>
            </c:num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1334</c:v>
                </c:pt>
                <c:pt idx="1">
                  <c:v>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FF-4096-904A-0741452A9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6"/>
        <c:overlap val="-23"/>
        <c:axId val="250900864"/>
        <c:axId val="250902784"/>
      </c:barChart>
      <c:catAx>
        <c:axId val="250900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AT"/>
          </a:p>
        </c:txPr>
        <c:crossAx val="250902784"/>
        <c:crosses val="autoZero"/>
        <c:auto val="1"/>
        <c:lblAlgn val="ctr"/>
        <c:lblOffset val="100"/>
        <c:noMultiLvlLbl val="0"/>
      </c:catAx>
      <c:valAx>
        <c:axId val="250902784"/>
        <c:scaling>
          <c:orientation val="minMax"/>
          <c:max val="16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AT"/>
          </a:p>
        </c:txPr>
        <c:crossAx val="250900864"/>
        <c:crosses val="autoZero"/>
        <c:crossBetween val="between"/>
        <c:majorUnit val="4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632702690140758"/>
          <c:y val="6.8928285806806142E-2"/>
          <c:w val="0.273346725387"/>
          <c:h val="0.2154112042234172"/>
        </c:manualLayout>
      </c:layout>
      <c:overlay val="0"/>
      <c:txPr>
        <a:bodyPr/>
        <a:lstStyle/>
        <a:p>
          <a:pPr>
            <a:defRPr sz="1600"/>
          </a:pPr>
          <a:endParaRPr lang="en-A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557" cy="4958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236" y="0"/>
            <a:ext cx="2983557" cy="4958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7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562"/>
            <a:ext cx="2983557" cy="4958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7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236" y="9408562"/>
            <a:ext cx="2983557" cy="4958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3F0474B-6595-4312-A09E-7648257741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77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557" cy="4958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236" y="0"/>
            <a:ext cx="2983557" cy="4958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4588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019" y="4705073"/>
            <a:ext cx="5507363" cy="4457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 Click to edit Master text styles</a:t>
            </a:r>
          </a:p>
          <a:p>
            <a:pPr lvl="1"/>
            <a:r>
              <a:rPr lang="en-GB" noProof="0"/>
              <a:t> Second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562"/>
            <a:ext cx="2983557" cy="4958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236" y="9408562"/>
            <a:ext cx="2983557" cy="4958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E824B3B-A243-475D-8C99-08DA0BE4B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68750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88900" indent="-88900" algn="l" rtl="0" eaLnBrk="0" fontAlgn="base" hangingPunct="0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55600" indent="-87313" algn="l" rtl="0" eaLnBrk="0" fontAlgn="base" hangingPunct="0">
      <a:spcBef>
        <a:spcPct val="30000"/>
      </a:spcBef>
      <a:spcAft>
        <a:spcPct val="0"/>
      </a:spcAft>
      <a:buChar char="-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824B3B-A243-475D-8C99-08DA0BE4B03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263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824B3B-A243-475D-8C99-08DA0BE4B03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857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824B3B-A243-475D-8C99-08DA0BE4B034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851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824B3B-A243-475D-8C99-08DA0BE4B034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266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908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90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908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C1FF80-9C32-441D-B43F-284FCE7B7B01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33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endParaRPr lang="de-DE"/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1905000" y="0"/>
            <a:ext cx="1588" cy="41910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de-DE"/>
          </a:p>
        </p:txBody>
      </p:sp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0" y="3286125"/>
            <a:ext cx="9144000" cy="2857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467430" y="2360170"/>
            <a:ext cx="8209140" cy="2148980"/>
          </a:xfrm>
          <a:prstGeom prst="rect">
            <a:avLst/>
          </a:prstGeom>
          <a:solidFill>
            <a:srgbClr val="43B02A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693988"/>
            <a:ext cx="7772400" cy="1470025"/>
          </a:xfrm>
        </p:spPr>
        <p:txBody>
          <a:bodyPr/>
          <a:lstStyle>
            <a:lvl1pPr>
              <a:spcBef>
                <a:spcPct val="2000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subtitle</a:t>
            </a:r>
            <a:r>
              <a:rPr lang="de-CH" noProof="0" dirty="0"/>
              <a:t>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7338" y="63500"/>
            <a:ext cx="2062162" cy="60626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7675" y="63500"/>
            <a:ext cx="6037263" cy="606266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endParaRPr lang="de-DE"/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1905000" y="0"/>
            <a:ext cx="1588" cy="41910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693988"/>
            <a:ext cx="7772400" cy="1470025"/>
          </a:xfrm>
        </p:spPr>
        <p:txBody>
          <a:bodyPr/>
          <a:lstStyle>
            <a:lvl1pPr>
              <a:spcBef>
                <a:spcPct val="2000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subtitle</a:t>
            </a:r>
            <a:r>
              <a:rPr lang="de-CH" noProof="0" dirty="0"/>
              <a:t> style</a:t>
            </a:r>
          </a:p>
        </p:txBody>
      </p:sp>
      <p:sp>
        <p:nvSpPr>
          <p:cNvPr id="10" name="Rectangle 22"/>
          <p:cNvSpPr>
            <a:spLocks noChangeArrowheads="1"/>
          </p:cNvSpPr>
          <p:nvPr userDrawn="1"/>
        </p:nvSpPr>
        <p:spPr bwMode="auto">
          <a:xfrm>
            <a:off x="0" y="3286125"/>
            <a:ext cx="9144000" cy="2857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tangle 20"/>
          <p:cNvSpPr>
            <a:spLocks noChangeArrowheads="1"/>
          </p:cNvSpPr>
          <p:nvPr userDrawn="1"/>
        </p:nvSpPr>
        <p:spPr bwMode="auto">
          <a:xfrm>
            <a:off x="2091" y="3306391"/>
            <a:ext cx="9144000" cy="159995"/>
          </a:xfrm>
          <a:prstGeom prst="rect">
            <a:avLst/>
          </a:prstGeom>
          <a:gradFill flip="none" rotWithShape="1">
            <a:gsLst>
              <a:gs pos="56000">
                <a:srgbClr val="0063C3"/>
              </a:gs>
              <a:gs pos="100000">
                <a:srgbClr val="89C4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2091" y="3461280"/>
            <a:ext cx="9144000" cy="39925"/>
          </a:xfrm>
          <a:prstGeom prst="rect">
            <a:avLst/>
          </a:prstGeom>
          <a:solidFill>
            <a:srgbClr val="43B02A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716939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endParaRPr lang="de-DE"/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1401762" y="-114300"/>
            <a:ext cx="1588" cy="41910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de-DE"/>
          </a:p>
        </p:txBody>
      </p:sp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0" y="3286125"/>
            <a:ext cx="9144000" cy="2857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67430" y="1310885"/>
            <a:ext cx="7772400" cy="1470025"/>
          </a:xfrm>
        </p:spPr>
        <p:txBody>
          <a:bodyPr/>
          <a:lstStyle>
            <a:lvl1pPr>
              <a:spcBef>
                <a:spcPts val="1200"/>
              </a:spcBef>
              <a:defRPr sz="2000" b="1">
                <a:solidFill>
                  <a:srgbClr val="2A437A"/>
                </a:solidFill>
              </a:defRPr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5520" y="405273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2" charset="2"/>
              <a:buNone/>
              <a:defRPr sz="1400" b="0">
                <a:solidFill>
                  <a:srgbClr val="2A437A"/>
                </a:solidFill>
              </a:defRPr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subtitle</a:t>
            </a:r>
            <a:r>
              <a:rPr lang="de-CH" noProof="0" dirty="0"/>
              <a:t> style</a:t>
            </a:r>
          </a:p>
        </p:txBody>
      </p:sp>
      <p:sp>
        <p:nvSpPr>
          <p:cNvPr id="10" name="Rectangle 20"/>
          <p:cNvSpPr>
            <a:spLocks noChangeArrowheads="1"/>
          </p:cNvSpPr>
          <p:nvPr userDrawn="1"/>
        </p:nvSpPr>
        <p:spPr bwMode="auto">
          <a:xfrm>
            <a:off x="2091" y="3461280"/>
            <a:ext cx="9144000" cy="39925"/>
          </a:xfrm>
          <a:prstGeom prst="rect">
            <a:avLst/>
          </a:prstGeom>
          <a:solidFill>
            <a:srgbClr val="43B02A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Rectangle 20"/>
          <p:cNvSpPr>
            <a:spLocks noChangeArrowheads="1"/>
          </p:cNvSpPr>
          <p:nvPr userDrawn="1"/>
        </p:nvSpPr>
        <p:spPr bwMode="auto">
          <a:xfrm>
            <a:off x="2091" y="3306391"/>
            <a:ext cx="9144000" cy="159995"/>
          </a:xfrm>
          <a:prstGeom prst="rect">
            <a:avLst/>
          </a:prstGeom>
          <a:gradFill flip="none" rotWithShape="1">
            <a:gsLst>
              <a:gs pos="56000">
                <a:srgbClr val="0063C3"/>
              </a:gs>
              <a:gs pos="100000">
                <a:srgbClr val="89C4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70430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04775"/>
            <a:ext cx="8231187" cy="919163"/>
          </a:xfrm>
        </p:spPr>
        <p:txBody>
          <a:bodyPr/>
          <a:lstStyle>
            <a:lvl1pPr>
              <a:defRPr sz="2000">
                <a:solidFill>
                  <a:srgbClr val="0063C3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43B02A"/>
              </a:buClr>
              <a:defRPr sz="2000"/>
            </a:lvl1pPr>
            <a:lvl2pPr marL="742950" indent="-285750">
              <a:buClr>
                <a:srgbClr val="43B02A"/>
              </a:buClr>
              <a:buFont typeface="Verdana" panose="020B0604030504040204" pitchFamily="34" charset="0"/>
              <a:buChar char="-"/>
              <a:defRPr sz="1800"/>
            </a:lvl2pPr>
            <a:lvl3pPr marL="1143000" indent="-228600">
              <a:buClr>
                <a:srgbClr val="43B02A"/>
              </a:buClr>
              <a:buFont typeface="Verdana" panose="020B0604030504040204" pitchFamily="34" charset="0"/>
              <a:buChar char="-"/>
              <a:defRPr/>
            </a:lvl3pPr>
            <a:lvl4pPr marL="1600200" indent="-228600">
              <a:buClr>
                <a:srgbClr val="43B02A"/>
              </a:buClr>
              <a:buFont typeface="Verdana" panose="020B0604030504040204" pitchFamily="34" charset="0"/>
              <a:buChar char="-"/>
              <a:defRPr/>
            </a:lvl4pPr>
            <a:lvl5pPr marL="2114550" indent="-285750">
              <a:buClr>
                <a:srgbClr val="43B02A"/>
              </a:buClr>
              <a:buFont typeface="Verdana" panose="020B0604030504040204" pitchFamily="34" charset="0"/>
              <a:buChar char="-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7812450" y="3933070"/>
            <a:ext cx="266310" cy="26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7675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8"/>
          <p:cNvSpPr>
            <a:spLocks noChangeArrowheads="1"/>
          </p:cNvSpPr>
          <p:nvPr/>
        </p:nvSpPr>
        <p:spPr bwMode="auto">
          <a:xfrm>
            <a:off x="0" y="-5317"/>
            <a:ext cx="9143999" cy="102393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3500"/>
            <a:ext cx="8231187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7675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Click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edit</a:t>
            </a:r>
            <a:r>
              <a:rPr lang="de-CH" dirty="0"/>
              <a:t> Master </a:t>
            </a:r>
            <a:r>
              <a:rPr lang="de-CH" dirty="0" err="1"/>
              <a:t>text</a:t>
            </a:r>
            <a:r>
              <a:rPr lang="de-CH" dirty="0"/>
              <a:t> </a:t>
            </a:r>
            <a:r>
              <a:rPr lang="de-CH" dirty="0" err="1"/>
              <a:t>styles</a:t>
            </a:r>
            <a:endParaRPr lang="de-CH" dirty="0"/>
          </a:p>
          <a:p>
            <a:pPr lvl="1"/>
            <a:r>
              <a:rPr lang="de-CH" dirty="0"/>
              <a:t>Second </a:t>
            </a:r>
            <a:r>
              <a:rPr lang="de-CH" dirty="0" err="1"/>
              <a:t>level</a:t>
            </a:r>
            <a:endParaRPr lang="de-CH" dirty="0"/>
          </a:p>
          <a:p>
            <a:pPr lvl="2"/>
            <a:r>
              <a:rPr lang="de-CH" dirty="0"/>
              <a:t>Third </a:t>
            </a:r>
            <a:r>
              <a:rPr lang="de-CH" dirty="0" err="1"/>
              <a:t>level</a:t>
            </a:r>
            <a:endParaRPr lang="de-CH" dirty="0"/>
          </a:p>
        </p:txBody>
      </p:sp>
      <p:sp>
        <p:nvSpPr>
          <p:cNvPr id="1030" name="Rectangle 24"/>
          <p:cNvSpPr>
            <a:spLocks noChangeArrowheads="1"/>
          </p:cNvSpPr>
          <p:nvPr/>
        </p:nvSpPr>
        <p:spPr bwMode="auto">
          <a:xfrm>
            <a:off x="471488" y="1662113"/>
            <a:ext cx="8672512" cy="1011237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031" name="Rectangle 35"/>
          <p:cNvSpPr>
            <a:spLocks noChangeArrowheads="1"/>
          </p:cNvSpPr>
          <p:nvPr/>
        </p:nvSpPr>
        <p:spPr bwMode="auto">
          <a:xfrm>
            <a:off x="8704585" y="6559936"/>
            <a:ext cx="539439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fld id="{AAD9E4FE-B784-4285-94D2-7D8C958F8413}" type="slidenum">
              <a:rPr lang="nl-NL" sz="1000" b="1">
                <a:solidFill>
                  <a:srgbClr val="0063C3"/>
                </a:solidFill>
              </a:rPr>
              <a:pPr algn="ctr">
                <a:defRPr/>
              </a:pPr>
              <a:t>‹#›</a:t>
            </a:fld>
            <a:endParaRPr lang="de-DE" sz="1000" b="1" dirty="0">
              <a:solidFill>
                <a:srgbClr val="0063C3"/>
              </a:solidFill>
            </a:endParaRPr>
          </a:p>
        </p:txBody>
      </p:sp>
      <p:cxnSp>
        <p:nvCxnSpPr>
          <p:cNvPr id="3" name="Gerade Verbindung 2"/>
          <p:cNvCxnSpPr/>
          <p:nvPr userDrawn="1"/>
        </p:nvCxnSpPr>
        <p:spPr bwMode="auto">
          <a:xfrm>
            <a:off x="8820590" y="6597440"/>
            <a:ext cx="0" cy="246220"/>
          </a:xfrm>
          <a:prstGeom prst="line">
            <a:avLst/>
          </a:prstGeom>
          <a:noFill/>
          <a:ln w="12700" cap="flat" cmpd="sng" algn="ctr">
            <a:solidFill>
              <a:srgbClr val="0063C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 userDrawn="1"/>
        </p:nvSpPr>
        <p:spPr bwMode="auto">
          <a:xfrm>
            <a:off x="8811523" y="6585814"/>
            <a:ext cx="323849" cy="28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tangle 20"/>
          <p:cNvSpPr>
            <a:spLocks noChangeArrowheads="1"/>
          </p:cNvSpPr>
          <p:nvPr userDrawn="1"/>
        </p:nvSpPr>
        <p:spPr bwMode="auto">
          <a:xfrm rot="10800000" flipV="1">
            <a:off x="0" y="1029358"/>
            <a:ext cx="9144000" cy="58775"/>
          </a:xfrm>
          <a:prstGeom prst="rect">
            <a:avLst/>
          </a:prstGeom>
          <a:gradFill flip="none" rotWithShape="1">
            <a:gsLst>
              <a:gs pos="0">
                <a:srgbClr val="0063C3"/>
              </a:gs>
              <a:gs pos="52000">
                <a:srgbClr val="0063C3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 rot="10800000" flipV="1">
            <a:off x="0" y="1075205"/>
            <a:ext cx="9144000" cy="33177"/>
          </a:xfrm>
          <a:prstGeom prst="rect">
            <a:avLst/>
          </a:prstGeom>
          <a:solidFill>
            <a:srgbClr val="43B02A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rgbClr val="325092"/>
        </a:buClr>
        <a:buSzPct val="130000"/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rgbClr val="325092"/>
        </a:buClr>
        <a:buFont typeface="Verdana" panose="020B0604030504040204" pitchFamily="34" charset="0"/>
        <a:buChar char="−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rgbClr val="325092"/>
        </a:buClr>
        <a:buFont typeface="Verdana" panose="020B0604030504040204" pitchFamily="34" charset="0"/>
        <a:buChar char="−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16F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  <a:endParaRPr lang="de-DE" altLang="de-DE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  <a:endParaRPr lang="de-DE" altLang="de-DE"/>
          </a:p>
        </p:txBody>
      </p:sp>
      <p:pic>
        <p:nvPicPr>
          <p:cNvPr id="3076" name="Picture 6" descr="Amgen_2_White_P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2675"/>
            <a:ext cx="17176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 flipV="1">
            <a:off x="395288" y="1123950"/>
            <a:ext cx="8497887" cy="73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79388" y="1196975"/>
            <a:ext cx="215900" cy="540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79388" y="115888"/>
            <a:ext cx="215900" cy="1009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7764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 sz="quarter"/>
          </p:nvPr>
        </p:nvSpPr>
        <p:spPr>
          <a:xfrm>
            <a:off x="467430" y="1268700"/>
            <a:ext cx="8497180" cy="1944270"/>
          </a:xfrm>
        </p:spPr>
        <p:txBody>
          <a:bodyPr anchor="ctr" anchorCtr="0"/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de-DE" dirty="0" err="1">
                <a:solidFill>
                  <a:srgbClr val="0063C3"/>
                </a:solidFill>
              </a:rPr>
              <a:t>Adjuvante</a:t>
            </a:r>
            <a:r>
              <a:rPr lang="de-DE" dirty="0">
                <a:solidFill>
                  <a:srgbClr val="0063C3"/>
                </a:solidFill>
              </a:rPr>
              <a:t> </a:t>
            </a:r>
            <a:r>
              <a:rPr lang="de-DE" dirty="0" err="1">
                <a:solidFill>
                  <a:srgbClr val="0063C3"/>
                </a:solidFill>
              </a:rPr>
              <a:t>Denosumab</a:t>
            </a:r>
            <a:r>
              <a:rPr lang="de-DE" dirty="0">
                <a:solidFill>
                  <a:srgbClr val="0063C3"/>
                </a:solidFill>
              </a:rPr>
              <a:t>-Therapie bei Frauen mit Mammakarzinom (ABCSG-18): Eine multizentrische, randomisierte, doppelblinde Placebo-kontrollierte Studie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sz="quarter" idx="1"/>
          </p:nvPr>
        </p:nvSpPr>
        <p:spPr>
          <a:xfrm>
            <a:off x="475520" y="4052730"/>
            <a:ext cx="7768990" cy="1752600"/>
          </a:xfrm>
        </p:spPr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Adjuvant </a:t>
            </a:r>
            <a:r>
              <a:rPr lang="en-GB" dirty="0" err="1">
                <a:solidFill>
                  <a:schemeClr val="tx1"/>
                </a:solidFill>
              </a:rPr>
              <a:t>denosumab</a:t>
            </a:r>
            <a:r>
              <a:rPr lang="en-GB" dirty="0">
                <a:solidFill>
                  <a:schemeClr val="tx1"/>
                </a:solidFill>
              </a:rPr>
              <a:t> in breast cancer (ABCSG-18): a multicentre, randomised, double-blind, placebo-controlled trial. </a:t>
            </a:r>
          </a:p>
          <a:p>
            <a:r>
              <a:rPr lang="fr-FR" dirty="0" err="1">
                <a:solidFill>
                  <a:schemeClr val="tx1"/>
                </a:solidFill>
              </a:rPr>
              <a:t>Gnant</a:t>
            </a:r>
            <a:r>
              <a:rPr lang="fr-FR" dirty="0">
                <a:solidFill>
                  <a:schemeClr val="tx1"/>
                </a:solidFill>
              </a:rPr>
              <a:t> et al. The Lancet 2015; 386:433-43.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6"/>
          <a:stretch/>
        </p:blipFill>
        <p:spPr bwMode="auto">
          <a:xfrm>
            <a:off x="61992" y="9463"/>
            <a:ext cx="5646668" cy="11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Michael Gnant - ABCSG-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054" y="6151562"/>
            <a:ext cx="1847850" cy="57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730" y="6488668"/>
            <a:ext cx="231826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1000" dirty="0"/>
              <a:t>SC-AT-AMG162-00724 Nov 2020</a:t>
            </a:r>
          </a:p>
        </p:txBody>
      </p:sp>
    </p:spTree>
    <p:extLst>
      <p:ext uri="{BB962C8B-B14F-4D97-AF65-F5344CB8AC3E}">
        <p14:creationId xmlns:p14="http://schemas.microsoft.com/office/powerpoint/2010/main" val="3336103900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Primärer Endpunkt 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sp>
        <p:nvSpPr>
          <p:cNvPr id="2053" name="Rechteck 2052"/>
          <p:cNvSpPr/>
          <p:nvPr/>
        </p:nvSpPr>
        <p:spPr>
          <a:xfrm>
            <a:off x="468180" y="1399725"/>
            <a:ext cx="82804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Zeit von der Randomisierung bis zur ersten klinischen Fraktur</a:t>
            </a:r>
          </a:p>
        </p:txBody>
      </p:sp>
      <p:pic>
        <p:nvPicPr>
          <p:cNvPr id="5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pieren 12"/>
          <p:cNvGrpSpPr/>
          <p:nvPr/>
        </p:nvGrpSpPr>
        <p:grpSpPr>
          <a:xfrm>
            <a:off x="303017" y="2485690"/>
            <a:ext cx="4319950" cy="3182165"/>
            <a:chOff x="467430" y="2485690"/>
            <a:chExt cx="4319950" cy="318216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55" t="13608" b="64481"/>
            <a:stretch/>
          </p:blipFill>
          <p:spPr bwMode="auto">
            <a:xfrm>
              <a:off x="1176990" y="3464306"/>
              <a:ext cx="3610390" cy="1680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echteck 10"/>
            <p:cNvSpPr/>
            <p:nvPr/>
          </p:nvSpPr>
          <p:spPr bwMode="auto">
            <a:xfrm>
              <a:off x="1311741" y="5127516"/>
              <a:ext cx="3377917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grpSp>
          <p:nvGrpSpPr>
            <p:cNvPr id="10" name="Gruppieren 9"/>
            <p:cNvGrpSpPr/>
            <p:nvPr/>
          </p:nvGrpSpPr>
          <p:grpSpPr>
            <a:xfrm>
              <a:off x="467430" y="2485690"/>
              <a:ext cx="4256072" cy="3182165"/>
              <a:chOff x="467430" y="2485690"/>
              <a:chExt cx="4256072" cy="3182165"/>
            </a:xfrm>
          </p:grpSpPr>
          <p:cxnSp>
            <p:nvCxnSpPr>
              <p:cNvPr id="5" name="Gerade Verbindung 4"/>
              <p:cNvCxnSpPr/>
              <p:nvPr/>
            </p:nvCxnSpPr>
            <p:spPr bwMode="auto">
              <a:xfrm>
                <a:off x="1176990" y="2624190"/>
                <a:ext cx="0" cy="252035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3" name="Gerade Verbindung 72"/>
              <p:cNvCxnSpPr/>
              <p:nvPr/>
            </p:nvCxnSpPr>
            <p:spPr bwMode="auto">
              <a:xfrm flipH="1">
                <a:off x="1176990" y="5144540"/>
                <a:ext cx="351266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" name="Gerade Verbindung 73"/>
              <p:cNvCxnSpPr/>
              <p:nvPr/>
            </p:nvCxnSpPr>
            <p:spPr bwMode="auto">
              <a:xfrm flipH="1">
                <a:off x="1104990" y="5144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6" name="Gerade Verbindung 85"/>
              <p:cNvCxnSpPr/>
              <p:nvPr/>
            </p:nvCxnSpPr>
            <p:spPr bwMode="auto">
              <a:xfrm flipH="1">
                <a:off x="1104990" y="262419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7" name="Gerade Verbindung 86"/>
              <p:cNvCxnSpPr/>
              <p:nvPr/>
            </p:nvCxnSpPr>
            <p:spPr bwMode="auto">
              <a:xfrm flipH="1">
                <a:off x="1104990" y="3044248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0" name="Gerade Verbindung 89"/>
              <p:cNvCxnSpPr/>
              <p:nvPr/>
            </p:nvCxnSpPr>
            <p:spPr bwMode="auto">
              <a:xfrm flipH="1">
                <a:off x="1104990" y="3464306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1" name="Gerade Verbindung 90"/>
              <p:cNvCxnSpPr/>
              <p:nvPr/>
            </p:nvCxnSpPr>
            <p:spPr bwMode="auto">
              <a:xfrm flipH="1">
                <a:off x="1104990" y="3884364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2" name="Gerade Verbindung 91"/>
              <p:cNvCxnSpPr/>
              <p:nvPr/>
            </p:nvCxnSpPr>
            <p:spPr bwMode="auto">
              <a:xfrm flipH="1">
                <a:off x="1104990" y="4304422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4" name="Gerade Verbindung 93"/>
              <p:cNvCxnSpPr/>
              <p:nvPr/>
            </p:nvCxnSpPr>
            <p:spPr bwMode="auto">
              <a:xfrm flipH="1">
                <a:off x="1104990" y="472448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8" name="Textfeld 7"/>
              <p:cNvSpPr txBox="1"/>
              <p:nvPr/>
            </p:nvSpPr>
            <p:spPr>
              <a:xfrm>
                <a:off x="787090" y="248569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30</a:t>
                </a:r>
              </a:p>
            </p:txBody>
          </p:sp>
          <p:sp>
            <p:nvSpPr>
              <p:cNvPr id="95" name="Textfeld 94"/>
              <p:cNvSpPr txBox="1"/>
              <p:nvPr/>
            </p:nvSpPr>
            <p:spPr>
              <a:xfrm>
                <a:off x="787090" y="2905748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25</a:t>
                </a:r>
              </a:p>
            </p:txBody>
          </p:sp>
          <p:sp>
            <p:nvSpPr>
              <p:cNvPr id="96" name="Textfeld 95"/>
              <p:cNvSpPr txBox="1"/>
              <p:nvPr/>
            </p:nvSpPr>
            <p:spPr>
              <a:xfrm>
                <a:off x="787090" y="3325806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20</a:t>
                </a:r>
              </a:p>
            </p:txBody>
          </p:sp>
          <p:sp>
            <p:nvSpPr>
              <p:cNvPr id="97" name="Textfeld 96"/>
              <p:cNvSpPr txBox="1"/>
              <p:nvPr/>
            </p:nvSpPr>
            <p:spPr>
              <a:xfrm>
                <a:off x="787090" y="3745864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15</a:t>
                </a:r>
              </a:p>
            </p:txBody>
          </p:sp>
          <p:sp>
            <p:nvSpPr>
              <p:cNvPr id="98" name="Textfeld 97"/>
              <p:cNvSpPr txBox="1"/>
              <p:nvPr/>
            </p:nvSpPr>
            <p:spPr>
              <a:xfrm>
                <a:off x="787090" y="4156513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10</a:t>
                </a:r>
              </a:p>
            </p:txBody>
          </p:sp>
          <p:sp>
            <p:nvSpPr>
              <p:cNvPr id="99" name="Textfeld 98"/>
              <p:cNvSpPr txBox="1"/>
              <p:nvPr/>
            </p:nvSpPr>
            <p:spPr>
              <a:xfrm>
                <a:off x="884873" y="458598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5</a:t>
                </a:r>
              </a:p>
            </p:txBody>
          </p:sp>
          <p:sp>
            <p:nvSpPr>
              <p:cNvPr id="100" name="Textfeld 99"/>
              <p:cNvSpPr txBox="1"/>
              <p:nvPr/>
            </p:nvSpPr>
            <p:spPr>
              <a:xfrm>
                <a:off x="884873" y="500604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0</a:t>
                </a:r>
              </a:p>
            </p:txBody>
          </p:sp>
          <p:sp>
            <p:nvSpPr>
              <p:cNvPr id="101" name="Textfeld 100"/>
              <p:cNvSpPr txBox="1"/>
              <p:nvPr/>
            </p:nvSpPr>
            <p:spPr>
              <a:xfrm>
                <a:off x="1026097" y="515724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0</a:t>
                </a:r>
              </a:p>
            </p:txBody>
          </p:sp>
          <p:sp>
            <p:nvSpPr>
              <p:cNvPr id="102" name="Textfeld 101"/>
              <p:cNvSpPr txBox="1"/>
              <p:nvPr/>
            </p:nvSpPr>
            <p:spPr>
              <a:xfrm>
                <a:off x="1311741" y="515724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6</a:t>
                </a:r>
              </a:p>
            </p:txBody>
          </p:sp>
          <p:sp>
            <p:nvSpPr>
              <p:cNvPr id="103" name="Textfeld 102"/>
              <p:cNvSpPr txBox="1"/>
              <p:nvPr/>
            </p:nvSpPr>
            <p:spPr>
              <a:xfrm>
                <a:off x="152739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12</a:t>
                </a:r>
              </a:p>
            </p:txBody>
          </p:sp>
          <p:sp>
            <p:nvSpPr>
              <p:cNvPr id="104" name="Textfeld 103"/>
              <p:cNvSpPr txBox="1"/>
              <p:nvPr/>
            </p:nvSpPr>
            <p:spPr>
              <a:xfrm>
                <a:off x="181543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18</a:t>
                </a:r>
              </a:p>
            </p:txBody>
          </p:sp>
          <p:sp>
            <p:nvSpPr>
              <p:cNvPr id="105" name="Textfeld 104"/>
              <p:cNvSpPr txBox="1"/>
              <p:nvPr/>
            </p:nvSpPr>
            <p:spPr>
              <a:xfrm>
                <a:off x="210347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24</a:t>
                </a:r>
              </a:p>
            </p:txBody>
          </p:sp>
          <p:sp>
            <p:nvSpPr>
              <p:cNvPr id="106" name="Textfeld 105"/>
              <p:cNvSpPr txBox="1"/>
              <p:nvPr/>
            </p:nvSpPr>
            <p:spPr>
              <a:xfrm>
                <a:off x="239151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30</a:t>
                </a:r>
              </a:p>
            </p:txBody>
          </p:sp>
          <p:sp>
            <p:nvSpPr>
              <p:cNvPr id="107" name="Textfeld 106"/>
              <p:cNvSpPr txBox="1"/>
              <p:nvPr/>
            </p:nvSpPr>
            <p:spPr>
              <a:xfrm>
                <a:off x="267955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36</a:t>
                </a:r>
              </a:p>
            </p:txBody>
          </p:sp>
          <p:sp>
            <p:nvSpPr>
              <p:cNvPr id="108" name="Textfeld 107"/>
              <p:cNvSpPr txBox="1"/>
              <p:nvPr/>
            </p:nvSpPr>
            <p:spPr>
              <a:xfrm>
                <a:off x="2930427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42</a:t>
                </a:r>
              </a:p>
            </p:txBody>
          </p:sp>
          <p:sp>
            <p:nvSpPr>
              <p:cNvPr id="109" name="Textfeld 108"/>
              <p:cNvSpPr txBox="1"/>
              <p:nvPr/>
            </p:nvSpPr>
            <p:spPr>
              <a:xfrm>
                <a:off x="3204105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48</a:t>
                </a:r>
              </a:p>
            </p:txBody>
          </p:sp>
          <p:sp>
            <p:nvSpPr>
              <p:cNvPr id="110" name="Textfeld 109"/>
              <p:cNvSpPr txBox="1"/>
              <p:nvPr/>
            </p:nvSpPr>
            <p:spPr>
              <a:xfrm>
                <a:off x="3496833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54</a:t>
                </a:r>
              </a:p>
            </p:txBody>
          </p:sp>
          <p:sp>
            <p:nvSpPr>
              <p:cNvPr id="111" name="Textfeld 110"/>
              <p:cNvSpPr txBox="1"/>
              <p:nvPr/>
            </p:nvSpPr>
            <p:spPr>
              <a:xfrm>
                <a:off x="3757811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60</a:t>
                </a:r>
              </a:p>
            </p:txBody>
          </p:sp>
          <p:sp>
            <p:nvSpPr>
              <p:cNvPr id="112" name="Textfeld 111"/>
              <p:cNvSpPr txBox="1"/>
              <p:nvPr/>
            </p:nvSpPr>
            <p:spPr>
              <a:xfrm>
                <a:off x="4050539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66</a:t>
                </a:r>
              </a:p>
            </p:txBody>
          </p:sp>
          <p:sp>
            <p:nvSpPr>
              <p:cNvPr id="113" name="Textfeld 112"/>
              <p:cNvSpPr txBox="1"/>
              <p:nvPr/>
            </p:nvSpPr>
            <p:spPr>
              <a:xfrm>
                <a:off x="4343270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72</a:t>
                </a:r>
              </a:p>
            </p:txBody>
          </p:sp>
          <p:sp>
            <p:nvSpPr>
              <p:cNvPr id="114" name="Textfeld 113"/>
              <p:cNvSpPr txBox="1"/>
              <p:nvPr/>
            </p:nvSpPr>
            <p:spPr>
              <a:xfrm>
                <a:off x="467430" y="3172710"/>
                <a:ext cx="369332" cy="1425070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pPr algn="ctr"/>
                <a:r>
                  <a:rPr lang="de-DE" sz="1200" dirty="0"/>
                  <a:t>Frakturrisiko (%)</a:t>
                </a:r>
              </a:p>
            </p:txBody>
          </p:sp>
          <p:sp>
            <p:nvSpPr>
              <p:cNvPr id="115" name="Textfeld 114"/>
              <p:cNvSpPr txBox="1"/>
              <p:nvPr/>
            </p:nvSpPr>
            <p:spPr>
              <a:xfrm>
                <a:off x="1428960" y="5390856"/>
                <a:ext cx="2870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Zeit seit </a:t>
                </a:r>
                <a:r>
                  <a:rPr lang="de-DE" sz="1200" dirty="0" err="1"/>
                  <a:t>Randomisierung</a:t>
                </a:r>
                <a:r>
                  <a:rPr lang="de-DE" sz="1200" dirty="0"/>
                  <a:t> (Monate)</a:t>
                </a:r>
              </a:p>
            </p:txBody>
          </p:sp>
          <p:cxnSp>
            <p:nvCxnSpPr>
              <p:cNvPr id="180" name="Gerade Verbindung 179"/>
              <p:cNvCxnSpPr/>
              <p:nvPr/>
            </p:nvCxnSpPr>
            <p:spPr bwMode="auto">
              <a:xfrm rot="5400000" flipH="1">
                <a:off x="1140990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3" name="Gerade Verbindung 182"/>
              <p:cNvCxnSpPr/>
              <p:nvPr/>
            </p:nvCxnSpPr>
            <p:spPr bwMode="auto">
              <a:xfrm rot="5400000" flipH="1">
                <a:off x="1420316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" name="Gerade Verbindung 183"/>
              <p:cNvCxnSpPr/>
              <p:nvPr/>
            </p:nvCxnSpPr>
            <p:spPr bwMode="auto">
              <a:xfrm rot="5400000" flipH="1">
                <a:off x="1699642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5" name="Gerade Verbindung 184"/>
              <p:cNvCxnSpPr/>
              <p:nvPr/>
            </p:nvCxnSpPr>
            <p:spPr bwMode="auto">
              <a:xfrm rot="5400000" flipH="1">
                <a:off x="1978968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6" name="Gerade Verbindung 185"/>
              <p:cNvCxnSpPr/>
              <p:nvPr/>
            </p:nvCxnSpPr>
            <p:spPr bwMode="auto">
              <a:xfrm rot="5400000" flipH="1">
                <a:off x="2258294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7" name="Gerade Verbindung 186"/>
              <p:cNvCxnSpPr/>
              <p:nvPr/>
            </p:nvCxnSpPr>
            <p:spPr bwMode="auto">
              <a:xfrm rot="5400000" flipH="1">
                <a:off x="2537620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8" name="Gerade Verbindung 187"/>
              <p:cNvCxnSpPr/>
              <p:nvPr/>
            </p:nvCxnSpPr>
            <p:spPr bwMode="auto">
              <a:xfrm rot="5400000" flipH="1">
                <a:off x="2816946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9" name="Gerade Verbindung 188"/>
              <p:cNvCxnSpPr/>
              <p:nvPr/>
            </p:nvCxnSpPr>
            <p:spPr bwMode="auto">
              <a:xfrm rot="5400000" flipH="1">
                <a:off x="3096272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0" name="Gerade Verbindung 189"/>
              <p:cNvCxnSpPr/>
              <p:nvPr/>
            </p:nvCxnSpPr>
            <p:spPr bwMode="auto">
              <a:xfrm rot="5400000" flipH="1">
                <a:off x="3375598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1" name="Gerade Verbindung 190"/>
              <p:cNvCxnSpPr/>
              <p:nvPr/>
            </p:nvCxnSpPr>
            <p:spPr bwMode="auto">
              <a:xfrm rot="5400000" flipH="1">
                <a:off x="3654924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2" name="Gerade Verbindung 191"/>
              <p:cNvCxnSpPr/>
              <p:nvPr/>
            </p:nvCxnSpPr>
            <p:spPr bwMode="auto">
              <a:xfrm rot="5400000" flipH="1">
                <a:off x="3934250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3" name="Gerade Verbindung 192"/>
              <p:cNvCxnSpPr/>
              <p:nvPr/>
            </p:nvCxnSpPr>
            <p:spPr bwMode="auto">
              <a:xfrm rot="5400000" flipH="1">
                <a:off x="4213576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" name="Gerade Verbindung 193"/>
              <p:cNvCxnSpPr/>
              <p:nvPr/>
            </p:nvCxnSpPr>
            <p:spPr bwMode="auto">
              <a:xfrm rot="5400000" flipH="1">
                <a:off x="4492904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47" name="Textfeld 246"/>
          <p:cNvSpPr txBox="1"/>
          <p:nvPr/>
        </p:nvSpPr>
        <p:spPr>
          <a:xfrm>
            <a:off x="1227908" y="3429000"/>
            <a:ext cx="2783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HR 0,44 (95% KI 0,31-0,64)</a:t>
            </a:r>
          </a:p>
          <a:p>
            <a:r>
              <a:rPr lang="de-DE" sz="1400" dirty="0"/>
              <a:t>p&lt;0,0001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239147" y="1916790"/>
            <a:ext cx="31051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63C3"/>
                </a:solidFill>
              </a:rPr>
              <a:t>Patienten mit normaler BMD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-11928" y="580533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Placebo</a:t>
            </a:r>
          </a:p>
          <a:p>
            <a:r>
              <a:rPr lang="de-DE" sz="900" dirty="0" err="1"/>
              <a:t>Denosumab</a:t>
            </a:r>
            <a:endParaRPr lang="de-DE" sz="900" dirty="0"/>
          </a:p>
        </p:txBody>
      </p:sp>
      <p:sp>
        <p:nvSpPr>
          <p:cNvPr id="250" name="Textfeld 249"/>
          <p:cNvSpPr txBox="1"/>
          <p:nvPr/>
        </p:nvSpPr>
        <p:spPr>
          <a:xfrm>
            <a:off x="77428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934</a:t>
            </a:r>
          </a:p>
          <a:p>
            <a:pPr algn="ctr"/>
            <a:r>
              <a:rPr lang="de-DE" sz="900" dirty="0"/>
              <a:t>938</a:t>
            </a:r>
          </a:p>
        </p:txBody>
      </p:sp>
      <p:sp>
        <p:nvSpPr>
          <p:cNvPr id="251" name="Textfeld 250"/>
          <p:cNvSpPr txBox="1"/>
          <p:nvPr/>
        </p:nvSpPr>
        <p:spPr>
          <a:xfrm>
            <a:off x="108025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906</a:t>
            </a:r>
          </a:p>
          <a:p>
            <a:pPr algn="ctr"/>
            <a:r>
              <a:rPr lang="de-DE" sz="900" dirty="0"/>
              <a:t>915</a:t>
            </a:r>
          </a:p>
        </p:txBody>
      </p:sp>
      <p:sp>
        <p:nvSpPr>
          <p:cNvPr id="252" name="Textfeld 251"/>
          <p:cNvSpPr txBox="1"/>
          <p:nvPr/>
        </p:nvSpPr>
        <p:spPr>
          <a:xfrm>
            <a:off x="1359330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806</a:t>
            </a:r>
          </a:p>
          <a:p>
            <a:pPr algn="ctr"/>
            <a:r>
              <a:rPr lang="de-DE" sz="900" dirty="0"/>
              <a:t>828</a:t>
            </a:r>
          </a:p>
        </p:txBody>
      </p:sp>
      <p:sp>
        <p:nvSpPr>
          <p:cNvPr id="253" name="Textfeld 252"/>
          <p:cNvSpPr txBox="1"/>
          <p:nvPr/>
        </p:nvSpPr>
        <p:spPr>
          <a:xfrm>
            <a:off x="163840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702</a:t>
            </a:r>
          </a:p>
          <a:p>
            <a:pPr algn="ctr"/>
            <a:r>
              <a:rPr lang="de-DE" sz="900" dirty="0"/>
              <a:t>717</a:t>
            </a:r>
          </a:p>
        </p:txBody>
      </p:sp>
      <p:sp>
        <p:nvSpPr>
          <p:cNvPr id="254" name="Textfeld 253"/>
          <p:cNvSpPr txBox="1"/>
          <p:nvPr/>
        </p:nvSpPr>
        <p:spPr>
          <a:xfrm>
            <a:off x="1917480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588</a:t>
            </a:r>
          </a:p>
          <a:p>
            <a:pPr algn="ctr"/>
            <a:r>
              <a:rPr lang="de-DE" sz="900" dirty="0"/>
              <a:t>624</a:t>
            </a:r>
          </a:p>
        </p:txBody>
      </p:sp>
      <p:sp>
        <p:nvSpPr>
          <p:cNvPr id="255" name="Textfeld 254"/>
          <p:cNvSpPr txBox="1"/>
          <p:nvPr/>
        </p:nvSpPr>
        <p:spPr>
          <a:xfrm>
            <a:off x="219655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498</a:t>
            </a:r>
          </a:p>
          <a:p>
            <a:pPr algn="ctr"/>
            <a:r>
              <a:rPr lang="de-DE" sz="900" dirty="0"/>
              <a:t>532</a:t>
            </a:r>
          </a:p>
        </p:txBody>
      </p:sp>
      <p:sp>
        <p:nvSpPr>
          <p:cNvPr id="256" name="Textfeld 255"/>
          <p:cNvSpPr txBox="1"/>
          <p:nvPr/>
        </p:nvSpPr>
        <p:spPr>
          <a:xfrm>
            <a:off x="2475630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416</a:t>
            </a:r>
          </a:p>
          <a:p>
            <a:pPr algn="ctr"/>
            <a:r>
              <a:rPr lang="de-DE" sz="900" dirty="0"/>
              <a:t>453</a:t>
            </a:r>
          </a:p>
        </p:txBody>
      </p:sp>
      <p:sp>
        <p:nvSpPr>
          <p:cNvPr id="257" name="Textfeld 256"/>
          <p:cNvSpPr txBox="1"/>
          <p:nvPr/>
        </p:nvSpPr>
        <p:spPr>
          <a:xfrm>
            <a:off x="275470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337</a:t>
            </a:r>
          </a:p>
          <a:p>
            <a:pPr algn="ctr"/>
            <a:r>
              <a:rPr lang="de-DE" sz="900" dirty="0"/>
              <a:t>381</a:t>
            </a:r>
          </a:p>
        </p:txBody>
      </p:sp>
      <p:sp>
        <p:nvSpPr>
          <p:cNvPr id="258" name="Textfeld 257"/>
          <p:cNvSpPr txBox="1"/>
          <p:nvPr/>
        </p:nvSpPr>
        <p:spPr>
          <a:xfrm>
            <a:off x="3033780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268</a:t>
            </a:r>
          </a:p>
          <a:p>
            <a:pPr algn="ctr"/>
            <a:r>
              <a:rPr lang="de-DE" sz="900" dirty="0"/>
              <a:t>301</a:t>
            </a:r>
          </a:p>
        </p:txBody>
      </p:sp>
      <p:sp>
        <p:nvSpPr>
          <p:cNvPr id="259" name="Textfeld 258"/>
          <p:cNvSpPr txBox="1"/>
          <p:nvPr/>
        </p:nvSpPr>
        <p:spPr>
          <a:xfrm>
            <a:off x="331285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197</a:t>
            </a:r>
          </a:p>
          <a:p>
            <a:pPr algn="ctr"/>
            <a:r>
              <a:rPr lang="de-DE" sz="900" dirty="0"/>
              <a:t>234</a:t>
            </a:r>
          </a:p>
        </p:txBody>
      </p:sp>
      <p:sp>
        <p:nvSpPr>
          <p:cNvPr id="260" name="Textfeld 259"/>
          <p:cNvSpPr txBox="1"/>
          <p:nvPr/>
        </p:nvSpPr>
        <p:spPr>
          <a:xfrm>
            <a:off x="3591930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141</a:t>
            </a:r>
          </a:p>
          <a:p>
            <a:pPr algn="ctr"/>
            <a:r>
              <a:rPr lang="de-DE" sz="900" dirty="0"/>
              <a:t>168</a:t>
            </a:r>
          </a:p>
        </p:txBody>
      </p:sp>
      <p:sp>
        <p:nvSpPr>
          <p:cNvPr id="261" name="Textfeld 260"/>
          <p:cNvSpPr txBox="1"/>
          <p:nvPr/>
        </p:nvSpPr>
        <p:spPr>
          <a:xfrm>
            <a:off x="3871005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97</a:t>
            </a:r>
          </a:p>
          <a:p>
            <a:pPr algn="ctr"/>
            <a:r>
              <a:rPr lang="de-DE" sz="900" dirty="0"/>
              <a:t>126</a:t>
            </a:r>
          </a:p>
        </p:txBody>
      </p:sp>
      <p:sp>
        <p:nvSpPr>
          <p:cNvPr id="262" name="Textfeld 261"/>
          <p:cNvSpPr txBox="1"/>
          <p:nvPr/>
        </p:nvSpPr>
        <p:spPr>
          <a:xfrm>
            <a:off x="4192400" y="580533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62</a:t>
            </a:r>
          </a:p>
          <a:p>
            <a:pPr algn="ctr"/>
            <a:r>
              <a:rPr lang="de-DE" sz="900" dirty="0"/>
              <a:t>66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4788030" y="2485690"/>
            <a:ext cx="4007772" cy="3182165"/>
            <a:chOff x="4956188" y="2485690"/>
            <a:chExt cx="4007772" cy="3182165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95" t="63999" b="13046"/>
            <a:stretch/>
          </p:blipFill>
          <p:spPr bwMode="auto">
            <a:xfrm>
              <a:off x="5346088" y="3396916"/>
              <a:ext cx="3617872" cy="1760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2" name="Rechteck 241"/>
            <p:cNvSpPr/>
            <p:nvPr/>
          </p:nvSpPr>
          <p:spPr bwMode="auto">
            <a:xfrm>
              <a:off x="5449777" y="5130338"/>
              <a:ext cx="3377917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43" name="Rechteck 242"/>
            <p:cNvSpPr/>
            <p:nvPr/>
          </p:nvSpPr>
          <p:spPr bwMode="auto">
            <a:xfrm rot="5400000">
              <a:off x="4102695" y="3867605"/>
              <a:ext cx="2504829" cy="1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grpSp>
          <p:nvGrpSpPr>
            <p:cNvPr id="195" name="Gruppieren 194"/>
            <p:cNvGrpSpPr/>
            <p:nvPr/>
          </p:nvGrpSpPr>
          <p:grpSpPr>
            <a:xfrm>
              <a:off x="4956188" y="2485690"/>
              <a:ext cx="3936412" cy="3182165"/>
              <a:chOff x="787090" y="2485690"/>
              <a:chExt cx="3936412" cy="3182165"/>
            </a:xfrm>
          </p:grpSpPr>
          <p:cxnSp>
            <p:nvCxnSpPr>
              <p:cNvPr id="196" name="Gerade Verbindung 195"/>
              <p:cNvCxnSpPr/>
              <p:nvPr/>
            </p:nvCxnSpPr>
            <p:spPr bwMode="auto">
              <a:xfrm>
                <a:off x="1176990" y="2624190"/>
                <a:ext cx="0" cy="252035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7" name="Gerade Verbindung 196"/>
              <p:cNvCxnSpPr/>
              <p:nvPr/>
            </p:nvCxnSpPr>
            <p:spPr bwMode="auto">
              <a:xfrm flipH="1">
                <a:off x="1176990" y="5144540"/>
                <a:ext cx="351266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8" name="Gerade Verbindung 197"/>
              <p:cNvCxnSpPr/>
              <p:nvPr/>
            </p:nvCxnSpPr>
            <p:spPr bwMode="auto">
              <a:xfrm flipH="1">
                <a:off x="1104990" y="5144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9" name="Gerade Verbindung 198"/>
              <p:cNvCxnSpPr/>
              <p:nvPr/>
            </p:nvCxnSpPr>
            <p:spPr bwMode="auto">
              <a:xfrm flipH="1">
                <a:off x="1104990" y="262419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0" name="Gerade Verbindung 199"/>
              <p:cNvCxnSpPr/>
              <p:nvPr/>
            </p:nvCxnSpPr>
            <p:spPr bwMode="auto">
              <a:xfrm flipH="1">
                <a:off x="1104990" y="3044248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1" name="Gerade Verbindung 200"/>
              <p:cNvCxnSpPr/>
              <p:nvPr/>
            </p:nvCxnSpPr>
            <p:spPr bwMode="auto">
              <a:xfrm flipH="1">
                <a:off x="1104990" y="3464306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2" name="Gerade Verbindung 201"/>
              <p:cNvCxnSpPr/>
              <p:nvPr/>
            </p:nvCxnSpPr>
            <p:spPr bwMode="auto">
              <a:xfrm flipH="1">
                <a:off x="1104990" y="3884364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3" name="Gerade Verbindung 202"/>
              <p:cNvCxnSpPr/>
              <p:nvPr/>
            </p:nvCxnSpPr>
            <p:spPr bwMode="auto">
              <a:xfrm flipH="1">
                <a:off x="1104990" y="4304422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Gerade Verbindung 203"/>
              <p:cNvCxnSpPr/>
              <p:nvPr/>
            </p:nvCxnSpPr>
            <p:spPr bwMode="auto">
              <a:xfrm flipH="1">
                <a:off x="1104990" y="472448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05" name="Textfeld 204"/>
              <p:cNvSpPr txBox="1"/>
              <p:nvPr/>
            </p:nvSpPr>
            <p:spPr>
              <a:xfrm>
                <a:off x="787090" y="248569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30</a:t>
                </a:r>
              </a:p>
            </p:txBody>
          </p:sp>
          <p:sp>
            <p:nvSpPr>
              <p:cNvPr id="206" name="Textfeld 205"/>
              <p:cNvSpPr txBox="1"/>
              <p:nvPr/>
            </p:nvSpPr>
            <p:spPr>
              <a:xfrm>
                <a:off x="787090" y="2905748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25</a:t>
                </a:r>
              </a:p>
            </p:txBody>
          </p:sp>
          <p:sp>
            <p:nvSpPr>
              <p:cNvPr id="207" name="Textfeld 206"/>
              <p:cNvSpPr txBox="1"/>
              <p:nvPr/>
            </p:nvSpPr>
            <p:spPr>
              <a:xfrm>
                <a:off x="787090" y="3325806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20</a:t>
                </a:r>
              </a:p>
            </p:txBody>
          </p:sp>
          <p:sp>
            <p:nvSpPr>
              <p:cNvPr id="208" name="Textfeld 207"/>
              <p:cNvSpPr txBox="1"/>
              <p:nvPr/>
            </p:nvSpPr>
            <p:spPr>
              <a:xfrm>
                <a:off x="787090" y="3745864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15</a:t>
                </a:r>
              </a:p>
            </p:txBody>
          </p:sp>
          <p:sp>
            <p:nvSpPr>
              <p:cNvPr id="209" name="Textfeld 208"/>
              <p:cNvSpPr txBox="1"/>
              <p:nvPr/>
            </p:nvSpPr>
            <p:spPr>
              <a:xfrm>
                <a:off x="787090" y="4156513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10</a:t>
                </a:r>
              </a:p>
            </p:txBody>
          </p:sp>
          <p:sp>
            <p:nvSpPr>
              <p:cNvPr id="210" name="Textfeld 209"/>
              <p:cNvSpPr txBox="1"/>
              <p:nvPr/>
            </p:nvSpPr>
            <p:spPr>
              <a:xfrm>
                <a:off x="884873" y="458598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5</a:t>
                </a:r>
              </a:p>
            </p:txBody>
          </p:sp>
          <p:sp>
            <p:nvSpPr>
              <p:cNvPr id="211" name="Textfeld 210"/>
              <p:cNvSpPr txBox="1"/>
              <p:nvPr/>
            </p:nvSpPr>
            <p:spPr>
              <a:xfrm>
                <a:off x="884873" y="500604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e-DE" sz="1200" dirty="0"/>
                  <a:t>0</a:t>
                </a:r>
              </a:p>
            </p:txBody>
          </p:sp>
          <p:sp>
            <p:nvSpPr>
              <p:cNvPr id="212" name="Textfeld 211"/>
              <p:cNvSpPr txBox="1"/>
              <p:nvPr/>
            </p:nvSpPr>
            <p:spPr>
              <a:xfrm>
                <a:off x="1026097" y="515724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0</a:t>
                </a:r>
              </a:p>
            </p:txBody>
          </p:sp>
          <p:sp>
            <p:nvSpPr>
              <p:cNvPr id="213" name="Textfeld 212"/>
              <p:cNvSpPr txBox="1"/>
              <p:nvPr/>
            </p:nvSpPr>
            <p:spPr>
              <a:xfrm>
                <a:off x="1311741" y="5157240"/>
                <a:ext cx="2824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6</a:t>
                </a:r>
              </a:p>
            </p:txBody>
          </p:sp>
          <p:sp>
            <p:nvSpPr>
              <p:cNvPr id="214" name="Textfeld 213"/>
              <p:cNvSpPr txBox="1"/>
              <p:nvPr/>
            </p:nvSpPr>
            <p:spPr>
              <a:xfrm>
                <a:off x="152739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12</a:t>
                </a:r>
              </a:p>
            </p:txBody>
          </p:sp>
          <p:sp>
            <p:nvSpPr>
              <p:cNvPr id="215" name="Textfeld 214"/>
              <p:cNvSpPr txBox="1"/>
              <p:nvPr/>
            </p:nvSpPr>
            <p:spPr>
              <a:xfrm>
                <a:off x="181543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18</a:t>
                </a:r>
              </a:p>
            </p:txBody>
          </p:sp>
          <p:sp>
            <p:nvSpPr>
              <p:cNvPr id="216" name="Textfeld 215"/>
              <p:cNvSpPr txBox="1"/>
              <p:nvPr/>
            </p:nvSpPr>
            <p:spPr>
              <a:xfrm>
                <a:off x="210347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24</a:t>
                </a:r>
              </a:p>
            </p:txBody>
          </p:sp>
          <p:sp>
            <p:nvSpPr>
              <p:cNvPr id="217" name="Textfeld 216"/>
              <p:cNvSpPr txBox="1"/>
              <p:nvPr/>
            </p:nvSpPr>
            <p:spPr>
              <a:xfrm>
                <a:off x="239151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30</a:t>
                </a:r>
              </a:p>
            </p:txBody>
          </p:sp>
          <p:sp>
            <p:nvSpPr>
              <p:cNvPr id="218" name="Textfeld 217"/>
              <p:cNvSpPr txBox="1"/>
              <p:nvPr/>
            </p:nvSpPr>
            <p:spPr>
              <a:xfrm>
                <a:off x="2679558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36</a:t>
                </a:r>
              </a:p>
            </p:txBody>
          </p:sp>
          <p:sp>
            <p:nvSpPr>
              <p:cNvPr id="219" name="Textfeld 218"/>
              <p:cNvSpPr txBox="1"/>
              <p:nvPr/>
            </p:nvSpPr>
            <p:spPr>
              <a:xfrm>
                <a:off x="2930427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42</a:t>
                </a:r>
              </a:p>
            </p:txBody>
          </p:sp>
          <p:sp>
            <p:nvSpPr>
              <p:cNvPr id="220" name="Textfeld 219"/>
              <p:cNvSpPr txBox="1"/>
              <p:nvPr/>
            </p:nvSpPr>
            <p:spPr>
              <a:xfrm>
                <a:off x="3204105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48</a:t>
                </a:r>
              </a:p>
            </p:txBody>
          </p:sp>
          <p:sp>
            <p:nvSpPr>
              <p:cNvPr id="221" name="Textfeld 220"/>
              <p:cNvSpPr txBox="1"/>
              <p:nvPr/>
            </p:nvSpPr>
            <p:spPr>
              <a:xfrm>
                <a:off x="3496833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54</a:t>
                </a:r>
              </a:p>
            </p:txBody>
          </p:sp>
          <p:sp>
            <p:nvSpPr>
              <p:cNvPr id="222" name="Textfeld 221"/>
              <p:cNvSpPr txBox="1"/>
              <p:nvPr/>
            </p:nvSpPr>
            <p:spPr>
              <a:xfrm>
                <a:off x="3757811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60</a:t>
                </a:r>
              </a:p>
            </p:txBody>
          </p:sp>
          <p:sp>
            <p:nvSpPr>
              <p:cNvPr id="223" name="Textfeld 222"/>
              <p:cNvSpPr txBox="1"/>
              <p:nvPr/>
            </p:nvSpPr>
            <p:spPr>
              <a:xfrm>
                <a:off x="4050539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66</a:t>
                </a:r>
              </a:p>
            </p:txBody>
          </p:sp>
          <p:sp>
            <p:nvSpPr>
              <p:cNvPr id="224" name="Textfeld 223"/>
              <p:cNvSpPr txBox="1"/>
              <p:nvPr/>
            </p:nvSpPr>
            <p:spPr>
              <a:xfrm>
                <a:off x="4343270" y="515724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72</a:t>
                </a:r>
              </a:p>
            </p:txBody>
          </p:sp>
          <p:sp>
            <p:nvSpPr>
              <p:cNvPr id="226" name="Textfeld 225"/>
              <p:cNvSpPr txBox="1"/>
              <p:nvPr/>
            </p:nvSpPr>
            <p:spPr>
              <a:xfrm>
                <a:off x="1428960" y="5390856"/>
                <a:ext cx="2870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/>
                  <a:t>Zeit seit </a:t>
                </a:r>
                <a:r>
                  <a:rPr lang="de-DE" sz="1200" dirty="0" err="1"/>
                  <a:t>Randomisierung</a:t>
                </a:r>
                <a:r>
                  <a:rPr lang="de-DE" sz="1200" dirty="0"/>
                  <a:t> (Monate)</a:t>
                </a:r>
              </a:p>
            </p:txBody>
          </p:sp>
          <p:cxnSp>
            <p:nvCxnSpPr>
              <p:cNvPr id="227" name="Gerade Verbindung 226"/>
              <p:cNvCxnSpPr/>
              <p:nvPr/>
            </p:nvCxnSpPr>
            <p:spPr bwMode="auto">
              <a:xfrm rot="5400000" flipH="1">
                <a:off x="1140990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" name="Gerade Verbindung 227"/>
              <p:cNvCxnSpPr/>
              <p:nvPr/>
            </p:nvCxnSpPr>
            <p:spPr bwMode="auto">
              <a:xfrm rot="5400000" flipH="1">
                <a:off x="1420316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9" name="Gerade Verbindung 228"/>
              <p:cNvCxnSpPr/>
              <p:nvPr/>
            </p:nvCxnSpPr>
            <p:spPr bwMode="auto">
              <a:xfrm rot="5400000" flipH="1">
                <a:off x="1699642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0" name="Gerade Verbindung 229"/>
              <p:cNvCxnSpPr/>
              <p:nvPr/>
            </p:nvCxnSpPr>
            <p:spPr bwMode="auto">
              <a:xfrm rot="5400000" flipH="1">
                <a:off x="1978968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1" name="Gerade Verbindung 230"/>
              <p:cNvCxnSpPr/>
              <p:nvPr/>
            </p:nvCxnSpPr>
            <p:spPr bwMode="auto">
              <a:xfrm rot="5400000" flipH="1">
                <a:off x="2258294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" name="Gerade Verbindung 231"/>
              <p:cNvCxnSpPr/>
              <p:nvPr/>
            </p:nvCxnSpPr>
            <p:spPr bwMode="auto">
              <a:xfrm rot="5400000" flipH="1">
                <a:off x="2537620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3" name="Gerade Verbindung 232"/>
              <p:cNvCxnSpPr/>
              <p:nvPr/>
            </p:nvCxnSpPr>
            <p:spPr bwMode="auto">
              <a:xfrm rot="5400000" flipH="1">
                <a:off x="2816946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4" name="Gerade Verbindung 233"/>
              <p:cNvCxnSpPr/>
              <p:nvPr/>
            </p:nvCxnSpPr>
            <p:spPr bwMode="auto">
              <a:xfrm rot="5400000" flipH="1">
                <a:off x="3096272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5" name="Gerade Verbindung 234"/>
              <p:cNvCxnSpPr/>
              <p:nvPr/>
            </p:nvCxnSpPr>
            <p:spPr bwMode="auto">
              <a:xfrm rot="5400000" flipH="1">
                <a:off x="3375598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6" name="Gerade Verbindung 235"/>
              <p:cNvCxnSpPr/>
              <p:nvPr/>
            </p:nvCxnSpPr>
            <p:spPr bwMode="auto">
              <a:xfrm rot="5400000" flipH="1">
                <a:off x="3654924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7" name="Gerade Verbindung 236"/>
              <p:cNvCxnSpPr/>
              <p:nvPr/>
            </p:nvCxnSpPr>
            <p:spPr bwMode="auto">
              <a:xfrm rot="5400000" flipH="1">
                <a:off x="3934250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8" name="Gerade Verbindung 237"/>
              <p:cNvCxnSpPr/>
              <p:nvPr/>
            </p:nvCxnSpPr>
            <p:spPr bwMode="auto">
              <a:xfrm rot="5400000" flipH="1">
                <a:off x="4213576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" name="Gerade Verbindung 238"/>
              <p:cNvCxnSpPr/>
              <p:nvPr/>
            </p:nvCxnSpPr>
            <p:spPr bwMode="auto">
              <a:xfrm rot="5400000" flipH="1">
                <a:off x="4492904" y="5180540"/>
                <a:ext cx="7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48" name="Textfeld 247"/>
          <p:cNvSpPr txBox="1"/>
          <p:nvPr/>
        </p:nvSpPr>
        <p:spPr>
          <a:xfrm>
            <a:off x="5391492" y="3429000"/>
            <a:ext cx="2783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HR 0,57 (95% KI 0,40-0,82)</a:t>
            </a:r>
          </a:p>
          <a:p>
            <a:r>
              <a:rPr lang="de-DE" sz="1400" dirty="0"/>
              <a:t>p=0,002</a:t>
            </a:r>
          </a:p>
        </p:txBody>
      </p:sp>
      <p:sp>
        <p:nvSpPr>
          <p:cNvPr id="249" name="Textfeld 248"/>
          <p:cNvSpPr txBox="1"/>
          <p:nvPr/>
        </p:nvSpPr>
        <p:spPr>
          <a:xfrm>
            <a:off x="5429181" y="1916790"/>
            <a:ext cx="2781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63C3"/>
                </a:solidFill>
              </a:rPr>
              <a:t>Patienten mit </a:t>
            </a:r>
            <a:r>
              <a:rPr lang="de-DE" sz="1600" dirty="0" err="1">
                <a:solidFill>
                  <a:srgbClr val="0063C3"/>
                </a:solidFill>
              </a:rPr>
              <a:t>Osteopenie</a:t>
            </a:r>
            <a:endParaRPr lang="de-DE" sz="1600" dirty="0">
              <a:solidFill>
                <a:srgbClr val="0063C3"/>
              </a:solidFill>
            </a:endParaRPr>
          </a:p>
        </p:txBody>
      </p:sp>
      <p:sp>
        <p:nvSpPr>
          <p:cNvPr id="263" name="Textfeld 262"/>
          <p:cNvSpPr txBox="1"/>
          <p:nvPr/>
        </p:nvSpPr>
        <p:spPr>
          <a:xfrm>
            <a:off x="4952794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775</a:t>
            </a:r>
          </a:p>
          <a:p>
            <a:pPr algn="ctr"/>
            <a:r>
              <a:rPr lang="de-DE" sz="900" dirty="0"/>
              <a:t>773</a:t>
            </a:r>
          </a:p>
        </p:txBody>
      </p:sp>
      <p:sp>
        <p:nvSpPr>
          <p:cNvPr id="264" name="Textfeld 263"/>
          <p:cNvSpPr txBox="1"/>
          <p:nvPr/>
        </p:nvSpPr>
        <p:spPr>
          <a:xfrm>
            <a:off x="5258764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754</a:t>
            </a:r>
          </a:p>
          <a:p>
            <a:pPr algn="ctr"/>
            <a:r>
              <a:rPr lang="de-DE" sz="900" dirty="0"/>
              <a:t>750</a:t>
            </a:r>
          </a:p>
        </p:txBody>
      </p:sp>
      <p:sp>
        <p:nvSpPr>
          <p:cNvPr id="265" name="Textfeld 264"/>
          <p:cNvSpPr txBox="1"/>
          <p:nvPr/>
        </p:nvSpPr>
        <p:spPr>
          <a:xfrm>
            <a:off x="5537839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664</a:t>
            </a:r>
          </a:p>
          <a:p>
            <a:pPr algn="ctr"/>
            <a:r>
              <a:rPr lang="de-DE" sz="900" dirty="0"/>
              <a:t>660</a:t>
            </a:r>
          </a:p>
        </p:txBody>
      </p:sp>
      <p:sp>
        <p:nvSpPr>
          <p:cNvPr id="266" name="Textfeld 265"/>
          <p:cNvSpPr txBox="1"/>
          <p:nvPr/>
        </p:nvSpPr>
        <p:spPr>
          <a:xfrm>
            <a:off x="5816914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563</a:t>
            </a:r>
          </a:p>
          <a:p>
            <a:pPr algn="ctr"/>
            <a:r>
              <a:rPr lang="de-DE" sz="900" dirty="0"/>
              <a:t>580</a:t>
            </a:r>
          </a:p>
        </p:txBody>
      </p:sp>
      <p:sp>
        <p:nvSpPr>
          <p:cNvPr id="267" name="Textfeld 266"/>
          <p:cNvSpPr txBox="1"/>
          <p:nvPr/>
        </p:nvSpPr>
        <p:spPr>
          <a:xfrm>
            <a:off x="6095989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481</a:t>
            </a:r>
          </a:p>
          <a:p>
            <a:pPr algn="ctr"/>
            <a:r>
              <a:rPr lang="de-DE" sz="900" dirty="0"/>
              <a:t>494</a:t>
            </a:r>
          </a:p>
        </p:txBody>
      </p:sp>
      <p:sp>
        <p:nvSpPr>
          <p:cNvPr id="268" name="Textfeld 267"/>
          <p:cNvSpPr txBox="1"/>
          <p:nvPr/>
        </p:nvSpPr>
        <p:spPr>
          <a:xfrm>
            <a:off x="6375064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423</a:t>
            </a:r>
          </a:p>
          <a:p>
            <a:pPr algn="ctr"/>
            <a:r>
              <a:rPr lang="de-DE" sz="900" dirty="0"/>
              <a:t>433</a:t>
            </a:r>
          </a:p>
        </p:txBody>
      </p:sp>
      <p:sp>
        <p:nvSpPr>
          <p:cNvPr id="269" name="Textfeld 268"/>
          <p:cNvSpPr txBox="1"/>
          <p:nvPr/>
        </p:nvSpPr>
        <p:spPr>
          <a:xfrm>
            <a:off x="6654139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369</a:t>
            </a:r>
          </a:p>
          <a:p>
            <a:pPr algn="ctr"/>
            <a:r>
              <a:rPr lang="de-DE" sz="900" dirty="0"/>
              <a:t>370</a:t>
            </a:r>
          </a:p>
        </p:txBody>
      </p:sp>
      <p:sp>
        <p:nvSpPr>
          <p:cNvPr id="270" name="Textfeld 269"/>
          <p:cNvSpPr txBox="1"/>
          <p:nvPr/>
        </p:nvSpPr>
        <p:spPr>
          <a:xfrm>
            <a:off x="6933214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300</a:t>
            </a:r>
          </a:p>
          <a:p>
            <a:pPr algn="ctr"/>
            <a:r>
              <a:rPr lang="de-DE" sz="900" dirty="0"/>
              <a:t>307</a:t>
            </a:r>
          </a:p>
        </p:txBody>
      </p:sp>
      <p:sp>
        <p:nvSpPr>
          <p:cNvPr id="271" name="Textfeld 270"/>
          <p:cNvSpPr txBox="1"/>
          <p:nvPr/>
        </p:nvSpPr>
        <p:spPr>
          <a:xfrm>
            <a:off x="7212289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245</a:t>
            </a:r>
          </a:p>
          <a:p>
            <a:pPr algn="ctr"/>
            <a:r>
              <a:rPr lang="de-DE" sz="900" dirty="0"/>
              <a:t>248</a:t>
            </a:r>
          </a:p>
        </p:txBody>
      </p:sp>
      <p:sp>
        <p:nvSpPr>
          <p:cNvPr id="272" name="Textfeld 271"/>
          <p:cNvSpPr txBox="1"/>
          <p:nvPr/>
        </p:nvSpPr>
        <p:spPr>
          <a:xfrm>
            <a:off x="7491364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187</a:t>
            </a:r>
          </a:p>
          <a:p>
            <a:pPr algn="ctr"/>
            <a:r>
              <a:rPr lang="de-DE" sz="900" dirty="0"/>
              <a:t>198</a:t>
            </a:r>
          </a:p>
        </p:txBody>
      </p:sp>
      <p:sp>
        <p:nvSpPr>
          <p:cNvPr id="273" name="Textfeld 272"/>
          <p:cNvSpPr txBox="1"/>
          <p:nvPr/>
        </p:nvSpPr>
        <p:spPr>
          <a:xfrm>
            <a:off x="7770439" y="580533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134</a:t>
            </a:r>
          </a:p>
          <a:p>
            <a:pPr algn="ctr"/>
            <a:r>
              <a:rPr lang="de-DE" sz="900" dirty="0"/>
              <a:t>137</a:t>
            </a:r>
          </a:p>
        </p:txBody>
      </p:sp>
      <p:sp>
        <p:nvSpPr>
          <p:cNvPr id="274" name="Textfeld 273"/>
          <p:cNvSpPr txBox="1"/>
          <p:nvPr/>
        </p:nvSpPr>
        <p:spPr>
          <a:xfrm>
            <a:off x="8086383" y="580533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88</a:t>
            </a:r>
          </a:p>
          <a:p>
            <a:pPr algn="ctr"/>
            <a:r>
              <a:rPr lang="de-DE" sz="900" dirty="0"/>
              <a:t>95</a:t>
            </a:r>
          </a:p>
        </p:txBody>
      </p:sp>
      <p:sp>
        <p:nvSpPr>
          <p:cNvPr id="275" name="Textfeld 274"/>
          <p:cNvSpPr txBox="1"/>
          <p:nvPr/>
        </p:nvSpPr>
        <p:spPr>
          <a:xfrm>
            <a:off x="8370909" y="580533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/>
              <a:t>50</a:t>
            </a:r>
          </a:p>
          <a:p>
            <a:pPr algn="ctr"/>
            <a:r>
              <a:rPr lang="de-DE" sz="900" dirty="0"/>
              <a:t>50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5520" y="2433660"/>
            <a:ext cx="32998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2"/>
                </a:solidFill>
              </a:rPr>
              <a:t>	    </a:t>
            </a:r>
            <a:r>
              <a:rPr lang="de-DE" sz="1400" dirty="0"/>
              <a:t>Frakturen/Patienten</a:t>
            </a:r>
          </a:p>
          <a:p>
            <a:r>
              <a:rPr lang="de-DE" b="1" dirty="0">
                <a:solidFill>
                  <a:schemeClr val="bg2"/>
                </a:solidFill>
              </a:rPr>
              <a:t>― </a:t>
            </a:r>
            <a:r>
              <a:rPr lang="de-DE" sz="1400" dirty="0">
                <a:solidFill>
                  <a:srgbClr val="000000"/>
                </a:solidFill>
              </a:rPr>
              <a:t>Placebo	92/934</a:t>
            </a:r>
            <a:endParaRPr lang="de-DE" dirty="0"/>
          </a:p>
          <a:p>
            <a:r>
              <a:rPr lang="de-DE" b="1" dirty="0">
                <a:solidFill>
                  <a:srgbClr val="FF0000"/>
                </a:solidFill>
              </a:rPr>
              <a:t>―</a:t>
            </a:r>
            <a:r>
              <a:rPr lang="de-DE" b="1" dirty="0">
                <a:solidFill>
                  <a:schemeClr val="bg2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Denosumab	43/938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311376" y="2433660"/>
            <a:ext cx="32998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2"/>
                </a:solidFill>
              </a:rPr>
              <a:t>	    </a:t>
            </a:r>
            <a:r>
              <a:rPr lang="de-DE" sz="1400" dirty="0"/>
              <a:t>Frakturen/Patienten</a:t>
            </a:r>
          </a:p>
          <a:p>
            <a:r>
              <a:rPr lang="de-DE" b="1" dirty="0">
                <a:solidFill>
                  <a:schemeClr val="bg2"/>
                </a:solidFill>
              </a:rPr>
              <a:t>― </a:t>
            </a:r>
            <a:r>
              <a:rPr lang="de-DE" sz="1400" dirty="0">
                <a:solidFill>
                  <a:srgbClr val="000000"/>
                </a:solidFill>
              </a:rPr>
              <a:t>Placebo	84/775</a:t>
            </a:r>
            <a:endParaRPr lang="de-DE" dirty="0"/>
          </a:p>
          <a:p>
            <a:r>
              <a:rPr lang="de-DE" b="1" dirty="0">
                <a:solidFill>
                  <a:srgbClr val="FF0000"/>
                </a:solidFill>
              </a:rPr>
              <a:t>―</a:t>
            </a:r>
            <a:r>
              <a:rPr lang="de-DE" b="1" dirty="0">
                <a:solidFill>
                  <a:schemeClr val="bg2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Denosumab	49/773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5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425584099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Primärer Endpunkt </a:t>
            </a:r>
          </a:p>
        </p:txBody>
      </p:sp>
      <p:sp>
        <p:nvSpPr>
          <p:cNvPr id="2053" name="Rechteck 2052"/>
          <p:cNvSpPr/>
          <p:nvPr/>
        </p:nvSpPr>
        <p:spPr>
          <a:xfrm>
            <a:off x="395420" y="1268700"/>
            <a:ext cx="872096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Die Fraktur-Reduktion durch </a:t>
            </a:r>
            <a:r>
              <a:rPr lang="de-DE" dirty="0" err="1"/>
              <a:t>Denosumab</a:t>
            </a:r>
            <a:r>
              <a:rPr lang="de-DE" dirty="0"/>
              <a:t> war in allen Subgruppen gleich. </a:t>
            </a:r>
          </a:p>
        </p:txBody>
      </p:sp>
      <p:pic>
        <p:nvPicPr>
          <p:cNvPr id="9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5940190" y="1701035"/>
            <a:ext cx="22172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b="1" dirty="0"/>
              <a:t>Frakturen (n)/Patienten (n)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67430" y="1912957"/>
            <a:ext cx="8352720" cy="4733725"/>
            <a:chOff x="467430" y="1912957"/>
            <a:chExt cx="8352720" cy="473372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10" t="7994" r="24475" b="8095"/>
            <a:stretch/>
          </p:blipFill>
          <p:spPr bwMode="auto">
            <a:xfrm>
              <a:off x="3744995" y="2034334"/>
              <a:ext cx="1567300" cy="4192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611450" y="303690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DE"/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467430" y="2060811"/>
              <a:ext cx="2815194" cy="45858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 err="1"/>
                <a:t>Aromatase</a:t>
              </a:r>
              <a:r>
                <a:rPr lang="de-DE" sz="1000" dirty="0"/>
                <a:t>-Inhibitor	nein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ja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BMD 		T-score &lt;-1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T-score ≥-1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Alter (Jahren)		&lt;60 Jahre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60-69 Jahre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 ≥ 70 Jahre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 err="1"/>
                <a:t>Staging</a:t>
              </a:r>
              <a:r>
                <a:rPr lang="de-DE" sz="1000" dirty="0"/>
                <a:t>		T0/</a:t>
              </a:r>
              <a:r>
                <a:rPr lang="de-DE" sz="1000" dirty="0" err="1"/>
                <a:t>Tis</a:t>
              </a:r>
              <a:r>
                <a:rPr lang="de-DE" sz="1000" dirty="0"/>
                <a:t>/T1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T2/T3/T4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endParaRPr lang="de-DE" sz="200" dirty="0"/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 err="1"/>
                <a:t>Nodalstatus</a:t>
              </a:r>
              <a:r>
                <a:rPr lang="de-DE" sz="1000" dirty="0"/>
                <a:t>		Negativ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Positiv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endParaRPr lang="de-DE" sz="800" dirty="0"/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 err="1"/>
                <a:t>Grading</a:t>
              </a:r>
              <a:r>
                <a:rPr lang="de-DE" sz="1000" dirty="0"/>
                <a:t>		G1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G2/</a:t>
              </a:r>
              <a:r>
                <a:rPr lang="de-DE" sz="1000" dirty="0" err="1"/>
                <a:t>Gx</a:t>
              </a:r>
              <a:endParaRPr lang="de-DE" sz="1000" dirty="0"/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G3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Histologie		</a:t>
              </a:r>
              <a:r>
                <a:rPr lang="sv-SE" sz="1000" dirty="0"/>
                <a:t>Invasiv duktal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sv-SE" sz="1000" dirty="0"/>
                <a:t>		Invasiv lobulär</a:t>
              </a:r>
            </a:p>
            <a:p>
              <a:pPr defTabSz="295275">
                <a:tabLst>
                  <a:tab pos="1076325" algn="l"/>
                  <a:tab pos="1435100" algn="l"/>
                  <a:tab pos="1619250" algn="l"/>
                </a:tabLst>
              </a:pPr>
              <a:r>
                <a:rPr lang="sv-SE" sz="1000" dirty="0"/>
                <a:t>		Andere</a:t>
              </a:r>
              <a:endParaRPr lang="de-DE" sz="1000" dirty="0"/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Hormon-Rezeptor	</a:t>
              </a:r>
              <a:r>
                <a:rPr lang="de-DE" sz="800" dirty="0"/>
                <a:t>Östrogen/Progesteron-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800" dirty="0"/>
                <a:t>		Rezeptor-negativ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800" dirty="0"/>
                <a:t>		Östrogen/Progesteron-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800" dirty="0"/>
                <a:t>		Rezeptor-positiv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HER2-Status		Negativ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		Positiv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1000" dirty="0"/>
                <a:t>Chemotherapie		</a:t>
              </a:r>
              <a:r>
                <a:rPr lang="de-DE" sz="800" dirty="0"/>
                <a:t>Keine</a:t>
              </a:r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800" dirty="0"/>
                <a:t>		</a:t>
              </a:r>
              <a:r>
                <a:rPr lang="de-DE" sz="800" dirty="0" err="1"/>
                <a:t>Adjuvant</a:t>
              </a:r>
              <a:endParaRPr lang="de-DE" sz="800" dirty="0"/>
            </a:p>
            <a:p>
              <a:pPr>
                <a:tabLst>
                  <a:tab pos="1076325" algn="l"/>
                  <a:tab pos="1435100" algn="l"/>
                  <a:tab pos="1619250" algn="l"/>
                </a:tabLst>
              </a:pPr>
              <a:r>
                <a:rPr lang="de-DE" sz="800" dirty="0"/>
                <a:t>		</a:t>
              </a:r>
              <a:r>
                <a:rPr lang="de-DE" sz="800" dirty="0" err="1"/>
                <a:t>Neoadjuvant</a:t>
              </a:r>
              <a:endParaRPr lang="de-DE" sz="800" dirty="0"/>
            </a:p>
            <a:p>
              <a:pPr>
                <a:tabLst>
                  <a:tab pos="1076325" algn="l"/>
                  <a:tab pos="1619250" algn="l"/>
                </a:tabLst>
              </a:pPr>
              <a:r>
                <a:rPr lang="de-DE" sz="1000" b="1" dirty="0"/>
                <a:t>Insgesamt</a:t>
              </a:r>
            </a:p>
            <a:p>
              <a:pPr>
                <a:tabLst>
                  <a:tab pos="1076325" algn="l"/>
                  <a:tab pos="1619250" algn="l"/>
                </a:tabLst>
              </a:pPr>
              <a:endParaRPr lang="de-DE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5845471" y="2138155"/>
              <a:ext cx="2974679" cy="43088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16/270		29/269</a:t>
              </a:r>
            </a:p>
            <a:p>
              <a:r>
                <a:rPr lang="de-DE" sz="800" dirty="0"/>
                <a:t>76/1441		147/1440</a:t>
              </a:r>
            </a:p>
            <a:p>
              <a:endParaRPr lang="de-DE" sz="400" dirty="0"/>
            </a:p>
            <a:p>
              <a:r>
                <a:rPr lang="de-DE" sz="800" dirty="0"/>
                <a:t>49/773		84/775</a:t>
              </a:r>
            </a:p>
            <a:p>
              <a:r>
                <a:rPr lang="de-DE" sz="800" dirty="0"/>
                <a:t>43/938 		92/934</a:t>
              </a:r>
            </a:p>
            <a:p>
              <a:endParaRPr lang="de-DE" sz="400" dirty="0"/>
            </a:p>
            <a:p>
              <a:r>
                <a:rPr lang="de-DE" sz="800" dirty="0"/>
                <a:t>25/507		41/479</a:t>
              </a:r>
            </a:p>
            <a:p>
              <a:r>
                <a:rPr lang="de-DE" sz="800" dirty="0"/>
                <a:t>42/782		83/755</a:t>
              </a:r>
            </a:p>
            <a:p>
              <a:r>
                <a:rPr lang="de-DE" sz="800" dirty="0"/>
                <a:t>25/422		52/475</a:t>
              </a:r>
            </a:p>
            <a:p>
              <a:r>
                <a:rPr lang="de-DE" sz="400" dirty="0"/>
                <a:t>		</a:t>
              </a:r>
            </a:p>
            <a:p>
              <a:r>
                <a:rPr lang="de-DE" sz="800" dirty="0"/>
                <a:t>62/1232		131/1236</a:t>
              </a:r>
            </a:p>
            <a:p>
              <a:r>
                <a:rPr lang="de-DE" sz="800" dirty="0"/>
                <a:t>30/479		44/467</a:t>
              </a:r>
            </a:p>
            <a:p>
              <a:endParaRPr lang="de-DE" sz="400" dirty="0"/>
            </a:p>
            <a:p>
              <a:endParaRPr lang="de-DE" sz="200" dirty="0"/>
            </a:p>
            <a:p>
              <a:r>
                <a:rPr lang="de-DE" sz="800" dirty="0"/>
                <a:t>60/1240		125/1196</a:t>
              </a:r>
            </a:p>
            <a:p>
              <a:r>
                <a:rPr lang="de-DE" sz="800" dirty="0"/>
                <a:t>31/462		51/506</a:t>
              </a:r>
            </a:p>
            <a:p>
              <a:endParaRPr lang="de-DE" sz="400" dirty="0"/>
            </a:p>
            <a:p>
              <a:endParaRPr lang="de-DE" sz="1000" dirty="0"/>
            </a:p>
            <a:p>
              <a:r>
                <a:rPr lang="de-DE" sz="800" dirty="0"/>
                <a:t>10/365		16/338</a:t>
              </a:r>
            </a:p>
            <a:p>
              <a:r>
                <a:rPr lang="de-DE" sz="800" dirty="0"/>
                <a:t>67/1038		120/1028</a:t>
              </a:r>
            </a:p>
            <a:p>
              <a:r>
                <a:rPr lang="de-DE" sz="800" dirty="0"/>
                <a:t>15/303		39/339</a:t>
              </a:r>
            </a:p>
            <a:p>
              <a:r>
                <a:rPr lang="de-DE" sz="400" dirty="0"/>
                <a:t>	</a:t>
              </a:r>
            </a:p>
            <a:p>
              <a:r>
                <a:rPr lang="de-DE" sz="800" dirty="0"/>
                <a:t>66/1261		133/1275</a:t>
              </a:r>
            </a:p>
            <a:p>
              <a:r>
                <a:rPr lang="de-DE" sz="800" dirty="0"/>
                <a:t>18/312		31/290</a:t>
              </a:r>
            </a:p>
            <a:p>
              <a:r>
                <a:rPr lang="de-DE" sz="800" dirty="0"/>
                <a:t>8/131		11/140</a:t>
              </a:r>
            </a:p>
            <a:p>
              <a:endParaRPr lang="de-DE" sz="400" b="1" dirty="0"/>
            </a:p>
            <a:p>
              <a:r>
                <a:rPr lang="de-DE" sz="800" dirty="0"/>
                <a:t>16/305		30/273</a:t>
              </a:r>
            </a:p>
            <a:p>
              <a:endParaRPr lang="de-DE" sz="800" dirty="0"/>
            </a:p>
            <a:p>
              <a:r>
                <a:rPr lang="de-DE" sz="800" dirty="0"/>
                <a:t>75/1405		146/1434</a:t>
              </a:r>
            </a:p>
            <a:p>
              <a:endParaRPr lang="de-DE" sz="800" dirty="0"/>
            </a:p>
            <a:p>
              <a:endParaRPr lang="de-DE" sz="400" dirty="0"/>
            </a:p>
            <a:p>
              <a:r>
                <a:rPr lang="de-DE" sz="800" dirty="0"/>
                <a:t>86/1605		163/1562</a:t>
              </a:r>
            </a:p>
            <a:p>
              <a:r>
                <a:rPr lang="de-DE" sz="800" dirty="0"/>
                <a:t>6/103		13/113</a:t>
              </a:r>
            </a:p>
            <a:p>
              <a:endParaRPr lang="de-DE" sz="400" dirty="0"/>
            </a:p>
            <a:p>
              <a:r>
                <a:rPr lang="de-DE" sz="800" dirty="0"/>
                <a:t>66/1288		131/1287</a:t>
              </a:r>
            </a:p>
            <a:p>
              <a:r>
                <a:rPr lang="de-DE" sz="800" dirty="0"/>
                <a:t>21/338		30/329</a:t>
              </a:r>
            </a:p>
            <a:p>
              <a:r>
                <a:rPr lang="de-DE" sz="800" dirty="0"/>
                <a:t>5/85		15/93</a:t>
              </a:r>
            </a:p>
            <a:p>
              <a:endParaRPr lang="de-DE" sz="200" dirty="0"/>
            </a:p>
            <a:p>
              <a:r>
                <a:rPr lang="de-DE" sz="800" b="1" dirty="0"/>
                <a:t>92/1711		176/1709</a:t>
              </a: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3218275" y="6369174"/>
              <a:ext cx="27126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err="1"/>
                <a:t>Hazard</a:t>
              </a:r>
              <a:r>
                <a:rPr lang="de-DE" sz="1000" dirty="0"/>
                <a:t> Ratio (</a:t>
              </a:r>
              <a:r>
                <a:rPr lang="de-DE" sz="1000" dirty="0" err="1"/>
                <a:t>Denosumab</a:t>
              </a:r>
              <a:r>
                <a:rPr lang="de-DE" sz="1000" dirty="0"/>
                <a:t> vs. Placebo)</a:t>
              </a:r>
            </a:p>
          </p:txBody>
        </p:sp>
        <p:grpSp>
          <p:nvGrpSpPr>
            <p:cNvPr id="16" name="Gruppieren 15"/>
            <p:cNvGrpSpPr/>
            <p:nvPr/>
          </p:nvGrpSpPr>
          <p:grpSpPr>
            <a:xfrm>
              <a:off x="3722324" y="6245299"/>
              <a:ext cx="1980695" cy="54693"/>
              <a:chOff x="3241654" y="6021360"/>
              <a:chExt cx="2410496" cy="99710"/>
            </a:xfrm>
          </p:grpSpPr>
          <p:cxnSp>
            <p:nvCxnSpPr>
              <p:cNvPr id="5" name="Gerade Verbindung 4"/>
              <p:cNvCxnSpPr/>
              <p:nvPr/>
            </p:nvCxnSpPr>
            <p:spPr bwMode="auto">
              <a:xfrm flipV="1">
                <a:off x="3241654" y="6021360"/>
                <a:ext cx="2410496" cy="1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" name="Gerade Verbindung 7"/>
              <p:cNvCxnSpPr/>
              <p:nvPr/>
            </p:nvCxnSpPr>
            <p:spPr bwMode="auto">
              <a:xfrm flipV="1">
                <a:off x="341984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Gerade Verbindung 18"/>
              <p:cNvCxnSpPr/>
              <p:nvPr/>
            </p:nvCxnSpPr>
            <p:spPr bwMode="auto">
              <a:xfrm flipV="1">
                <a:off x="370788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Gerade Verbindung 19"/>
              <p:cNvCxnSpPr/>
              <p:nvPr/>
            </p:nvCxnSpPr>
            <p:spPr bwMode="auto">
              <a:xfrm flipV="1">
                <a:off x="392391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Gerade Verbindung 20"/>
              <p:cNvCxnSpPr/>
              <p:nvPr/>
            </p:nvCxnSpPr>
            <p:spPr bwMode="auto">
              <a:xfrm flipV="1">
                <a:off x="406793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Gerade Verbindung 21"/>
              <p:cNvCxnSpPr/>
              <p:nvPr/>
            </p:nvCxnSpPr>
            <p:spPr bwMode="auto">
              <a:xfrm flipV="1">
                <a:off x="421195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" name="Gerade Verbindung 22"/>
              <p:cNvCxnSpPr/>
              <p:nvPr/>
            </p:nvCxnSpPr>
            <p:spPr bwMode="auto">
              <a:xfrm flipV="1">
                <a:off x="435597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Gerade Verbindung 23"/>
              <p:cNvCxnSpPr/>
              <p:nvPr/>
            </p:nvCxnSpPr>
            <p:spPr bwMode="auto">
              <a:xfrm flipV="1">
                <a:off x="449999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Gerade Verbindung 24"/>
              <p:cNvCxnSpPr/>
              <p:nvPr/>
            </p:nvCxnSpPr>
            <p:spPr bwMode="auto">
              <a:xfrm flipV="1">
                <a:off x="457200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Gerade Verbindung 25"/>
              <p:cNvCxnSpPr/>
              <p:nvPr/>
            </p:nvCxnSpPr>
            <p:spPr bwMode="auto">
              <a:xfrm flipV="1">
                <a:off x="522009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Gerade Verbindung 26"/>
              <p:cNvCxnSpPr/>
              <p:nvPr/>
            </p:nvCxnSpPr>
            <p:spPr bwMode="auto">
              <a:xfrm flipV="1">
                <a:off x="5652150" y="6021361"/>
                <a:ext cx="0" cy="99709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rgbClr val="7994D1"/>
                        </a:gs>
                        <a:gs pos="100000">
                          <a:srgbClr val="7994D1">
                            <a:gamma/>
                            <a:shade val="74902"/>
                            <a:invGamma/>
                          </a:srgb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5" name="Textfeld 14"/>
            <p:cNvSpPr txBox="1"/>
            <p:nvPr/>
          </p:nvSpPr>
          <p:spPr>
            <a:xfrm>
              <a:off x="5583525" y="6268388"/>
              <a:ext cx="205744" cy="236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/>
                <a:t>3</a:t>
              </a: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5245125" y="6268388"/>
              <a:ext cx="205744" cy="236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/>
                <a:t>2</a:t>
              </a: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4689658" y="6268388"/>
              <a:ext cx="205744" cy="236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/>
                <a:t>1</a:t>
              </a: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4105420" y="6268388"/>
              <a:ext cx="290044" cy="236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/>
                <a:t>0,5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5634203" y="1928721"/>
              <a:ext cx="10326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err="1"/>
                <a:t>Denosumab</a:t>
              </a:r>
              <a:endParaRPr lang="de-DE" sz="10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7613335" y="1928721"/>
              <a:ext cx="7457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/>
                <a:t>Placebo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5148080" y="5762965"/>
              <a:ext cx="486123" cy="2729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37" name="Gerade Verbindung 36"/>
            <p:cNvCxnSpPr/>
            <p:nvPr/>
          </p:nvCxnSpPr>
          <p:spPr bwMode="auto">
            <a:xfrm>
              <a:off x="5699775" y="1912957"/>
              <a:ext cx="2692375" cy="236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" name="Straight Connector 5"/>
            <p:cNvCxnSpPr/>
            <p:nvPr/>
          </p:nvCxnSpPr>
          <p:spPr bwMode="auto">
            <a:xfrm>
              <a:off x="4285068" y="1973668"/>
              <a:ext cx="0" cy="432000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48965" y="2727950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548965" y="3169535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548965" y="3501010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548965" y="3865250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548965" y="4388370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548965" y="4840625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548965" y="5377460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548965" y="5681505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48965" y="6074320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48965" y="2411335"/>
              <a:ext cx="7812000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994D1"/>
                      </a:gs>
                      <a:gs pos="100000">
                        <a:srgbClr val="7994D1">
                          <a:gamma/>
                          <a:shade val="74902"/>
                          <a:invGamma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49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269873176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Sekundäre Endpunkte - BMD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2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Diagramm 35"/>
          <p:cNvGraphicFramePr/>
          <p:nvPr>
            <p:extLst>
              <p:ext uri="{D42A27DB-BD31-4B8C-83A1-F6EECF244321}">
                <p14:modId xmlns:p14="http://schemas.microsoft.com/office/powerpoint/2010/main" val="2945921311"/>
              </p:ext>
            </p:extLst>
          </p:nvPr>
        </p:nvGraphicFramePr>
        <p:xfrm>
          <a:off x="543594" y="2090080"/>
          <a:ext cx="6578332" cy="388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Textfeld 37"/>
          <p:cNvSpPr txBox="1"/>
          <p:nvPr/>
        </p:nvSpPr>
        <p:spPr>
          <a:xfrm>
            <a:off x="1331550" y="5710605"/>
            <a:ext cx="1735890" cy="67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12 Monate</a:t>
            </a:r>
          </a:p>
          <a:p>
            <a:pPr algn="ctr"/>
            <a:r>
              <a:rPr lang="de-DE" sz="1400" dirty="0"/>
              <a:t>n=986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95420" y="2025020"/>
            <a:ext cx="430887" cy="418321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de-DE" sz="1600" dirty="0"/>
              <a:t>Angepasste BMD LWS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3307999" y="5710605"/>
            <a:ext cx="1735890" cy="67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24 Monate</a:t>
            </a:r>
          </a:p>
          <a:p>
            <a:pPr algn="ctr"/>
            <a:r>
              <a:rPr lang="de-DE" sz="1400" dirty="0"/>
              <a:t>n=725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5292100" y="5710605"/>
            <a:ext cx="1735890" cy="67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36 Monate</a:t>
            </a:r>
          </a:p>
          <a:p>
            <a:pPr algn="ctr"/>
            <a:r>
              <a:rPr lang="de-DE" sz="1400" dirty="0"/>
              <a:t>n=475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020340" y="6453420"/>
            <a:ext cx="1648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BMD: Knochenmineraldichte</a:t>
            </a:r>
          </a:p>
          <a:p>
            <a:r>
              <a:rPr lang="de-DE" sz="800" dirty="0"/>
              <a:t>LWS: Lendenwirbelsäule</a:t>
            </a:r>
          </a:p>
        </p:txBody>
      </p:sp>
      <p:sp>
        <p:nvSpPr>
          <p:cNvPr id="49" name="Rechteck 48"/>
          <p:cNvSpPr/>
          <p:nvPr/>
        </p:nvSpPr>
        <p:spPr>
          <a:xfrm>
            <a:off x="395420" y="1399725"/>
            <a:ext cx="756105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Denosumab erhöhte die BMD der Lendenwirbelsäule.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403560" y="479719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5,75%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3346866" y="479719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8,28%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192495" y="479719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10,02%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1413166" y="2781300"/>
            <a:ext cx="2429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p&lt;0,0001 für alle Zeitpunkte</a:t>
            </a:r>
          </a:p>
        </p:txBody>
      </p:sp>
      <p:sp>
        <p:nvSpPr>
          <p:cNvPr id="1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14852940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Sekundäre Endpunkte - BMD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2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Diagramm 35"/>
          <p:cNvGraphicFramePr/>
          <p:nvPr>
            <p:extLst>
              <p:ext uri="{D42A27DB-BD31-4B8C-83A1-F6EECF244321}">
                <p14:modId xmlns:p14="http://schemas.microsoft.com/office/powerpoint/2010/main" val="496073879"/>
              </p:ext>
            </p:extLst>
          </p:nvPr>
        </p:nvGraphicFramePr>
        <p:xfrm>
          <a:off x="543594" y="2090080"/>
          <a:ext cx="6578332" cy="388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Textfeld 37"/>
          <p:cNvSpPr txBox="1"/>
          <p:nvPr/>
        </p:nvSpPr>
        <p:spPr>
          <a:xfrm>
            <a:off x="1331550" y="5710605"/>
            <a:ext cx="173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12 Monate</a:t>
            </a:r>
          </a:p>
          <a:p>
            <a:pPr algn="ctr"/>
            <a:r>
              <a:rPr lang="de-DE" sz="1400" dirty="0"/>
              <a:t>n=992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95420" y="2025020"/>
            <a:ext cx="430887" cy="418321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de-DE" sz="1600" dirty="0"/>
              <a:t>Angepasste BMD Gesamthüfte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3307999" y="5710605"/>
            <a:ext cx="173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24 Monate</a:t>
            </a:r>
          </a:p>
          <a:p>
            <a:pPr algn="ctr"/>
            <a:r>
              <a:rPr lang="de-DE" sz="1400" dirty="0"/>
              <a:t>n=717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5292100" y="5710605"/>
            <a:ext cx="173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36 Monate</a:t>
            </a:r>
          </a:p>
          <a:p>
            <a:pPr algn="ctr"/>
            <a:r>
              <a:rPr lang="de-DE" sz="1400" dirty="0"/>
              <a:t>n=468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020340" y="6526016"/>
            <a:ext cx="1648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BMD: Knochenmineraldichte</a:t>
            </a:r>
          </a:p>
        </p:txBody>
      </p:sp>
      <p:sp>
        <p:nvSpPr>
          <p:cNvPr id="49" name="Rechteck 48"/>
          <p:cNvSpPr/>
          <p:nvPr/>
        </p:nvSpPr>
        <p:spPr>
          <a:xfrm>
            <a:off x="395420" y="1399725"/>
            <a:ext cx="756105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Denosumab erhöhte die BMD der Gesamthüfte.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403560" y="443714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3,86%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3346866" y="443714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5,85%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290277" y="4437140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7,92%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1413166" y="2781300"/>
            <a:ext cx="2429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p&lt;0,0001 für alle Zeitpunkte</a:t>
            </a:r>
          </a:p>
        </p:txBody>
      </p:sp>
      <p:sp>
        <p:nvSpPr>
          <p:cNvPr id="1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63172756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Sekundäre Endpunkte - BMD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2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Diagramm 35"/>
          <p:cNvGraphicFramePr/>
          <p:nvPr>
            <p:extLst>
              <p:ext uri="{D42A27DB-BD31-4B8C-83A1-F6EECF244321}">
                <p14:modId xmlns:p14="http://schemas.microsoft.com/office/powerpoint/2010/main" val="3581702959"/>
              </p:ext>
            </p:extLst>
          </p:nvPr>
        </p:nvGraphicFramePr>
        <p:xfrm>
          <a:off x="543594" y="2090080"/>
          <a:ext cx="6578332" cy="388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Textfeld 37"/>
          <p:cNvSpPr txBox="1"/>
          <p:nvPr/>
        </p:nvSpPr>
        <p:spPr>
          <a:xfrm>
            <a:off x="1331550" y="5710605"/>
            <a:ext cx="173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12 Monate</a:t>
            </a:r>
          </a:p>
          <a:p>
            <a:pPr algn="ctr"/>
            <a:r>
              <a:rPr lang="de-DE" sz="1400" dirty="0"/>
              <a:t>n=995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95420" y="2198192"/>
            <a:ext cx="430887" cy="418321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de-DE" sz="1600" dirty="0"/>
              <a:t>Angepasste BMD Oberschenkelhals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3307999" y="5710605"/>
            <a:ext cx="173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24 Monate</a:t>
            </a:r>
          </a:p>
          <a:p>
            <a:pPr algn="ctr"/>
            <a:r>
              <a:rPr lang="de-DE" sz="1400" dirty="0"/>
              <a:t>n=723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5292100" y="5710605"/>
            <a:ext cx="173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36 Monate</a:t>
            </a:r>
          </a:p>
          <a:p>
            <a:pPr algn="ctr"/>
            <a:r>
              <a:rPr lang="de-DE" sz="1400" dirty="0"/>
              <a:t>n=469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020340" y="6526016"/>
            <a:ext cx="1648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BMD: Knochenmineraldichte</a:t>
            </a:r>
          </a:p>
        </p:txBody>
      </p:sp>
      <p:sp>
        <p:nvSpPr>
          <p:cNvPr id="49" name="Rechteck 48"/>
          <p:cNvSpPr/>
          <p:nvPr/>
        </p:nvSpPr>
        <p:spPr>
          <a:xfrm>
            <a:off x="395420" y="1399725"/>
            <a:ext cx="8424730" cy="38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Denosumab erhöhte die BMD der Oberschenkelhalsknochen.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403560" y="4232151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3,30%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3346866" y="4232151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5,19%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290277" y="4232151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∆ 6,51%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1413166" y="2781300"/>
            <a:ext cx="2432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p&lt;0,0001 für alle Zeitpunkte</a:t>
            </a:r>
          </a:p>
        </p:txBody>
      </p:sp>
      <p:sp>
        <p:nvSpPr>
          <p:cNvPr id="1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36108334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Sekundäre Endpunkte - Vertebrale Frakturen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2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Diagramm 35"/>
          <p:cNvGraphicFramePr/>
          <p:nvPr>
            <p:extLst>
              <p:ext uri="{D42A27DB-BD31-4B8C-83A1-F6EECF244321}">
                <p14:modId xmlns:p14="http://schemas.microsoft.com/office/powerpoint/2010/main" val="2981749595"/>
              </p:ext>
            </p:extLst>
          </p:nvPr>
        </p:nvGraphicFramePr>
        <p:xfrm>
          <a:off x="543594" y="2090080"/>
          <a:ext cx="6578332" cy="388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Textfeld 37"/>
          <p:cNvSpPr txBox="1"/>
          <p:nvPr/>
        </p:nvSpPr>
        <p:spPr>
          <a:xfrm>
            <a:off x="1331550" y="5710605"/>
            <a:ext cx="2664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Neue vertebrale Frakturen 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95420" y="2198192"/>
            <a:ext cx="615553" cy="418321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de-DE" sz="1400" dirty="0"/>
              <a:t>Inzidenz der vertebralen Frakturen (%) </a:t>
            </a:r>
          </a:p>
          <a:p>
            <a:pPr algn="ctr"/>
            <a:r>
              <a:rPr lang="de-DE" sz="1400" dirty="0"/>
              <a:t>nach 36 Monaten</a:t>
            </a:r>
          </a:p>
        </p:txBody>
      </p:sp>
      <p:sp>
        <p:nvSpPr>
          <p:cNvPr id="49" name="Rechteck 48"/>
          <p:cNvSpPr/>
          <p:nvPr/>
        </p:nvSpPr>
        <p:spPr>
          <a:xfrm>
            <a:off x="395420" y="1399725"/>
            <a:ext cx="842473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 err="1"/>
              <a:t>Denosumab</a:t>
            </a:r>
            <a:r>
              <a:rPr lang="de-DE" dirty="0"/>
              <a:t> reduzierte die Rate an neuen vertebralen bzw. neuen oder verschlechterten vertebralen Frakturen.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2264681" y="2843863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p=0,009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4355970" y="5709116"/>
            <a:ext cx="2664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Neue oder verschlechterte vertebrale Frakturen 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5148080" y="2843863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p=0,007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31276568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30588" y="1412720"/>
            <a:ext cx="8534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43B02A"/>
              </a:buClr>
            </a:pPr>
            <a:r>
              <a:rPr lang="de-DE" dirty="0" err="1"/>
              <a:t>Denosumab</a:t>
            </a:r>
            <a:r>
              <a:rPr lang="de-DE" dirty="0"/>
              <a:t> reduzierte die Anzahl der offenen Frakturen.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440916" y="2852920"/>
            <a:ext cx="6633380" cy="3384107"/>
            <a:chOff x="472302" y="3298259"/>
            <a:chExt cx="5342193" cy="2689805"/>
          </a:xfrm>
        </p:grpSpPr>
        <p:graphicFrame>
          <p:nvGraphicFramePr>
            <p:cNvPr id="18" name="Diagramm 17"/>
            <p:cNvGraphicFramePr/>
            <p:nvPr>
              <p:extLst>
                <p:ext uri="{D42A27DB-BD31-4B8C-83A1-F6EECF244321}">
                  <p14:modId xmlns:p14="http://schemas.microsoft.com/office/powerpoint/2010/main" val="3516460791"/>
                </p:ext>
              </p:extLst>
            </p:nvPr>
          </p:nvGraphicFramePr>
          <p:xfrm>
            <a:off x="841615" y="3316153"/>
            <a:ext cx="4972880" cy="259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Textfeld 18"/>
            <p:cNvSpPr txBox="1"/>
            <p:nvPr/>
          </p:nvSpPr>
          <p:spPr>
            <a:xfrm>
              <a:off x="1796149" y="5743432"/>
              <a:ext cx="2119108" cy="244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err="1"/>
                <a:t>Denosumab</a:t>
              </a:r>
              <a:endParaRPr lang="de-DE" sz="1400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741278" y="5743432"/>
              <a:ext cx="1508896" cy="244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Placebo</a:t>
              </a: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2302" y="3298259"/>
              <a:ext cx="347015" cy="255906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de-DE" sz="1600" dirty="0"/>
                <a:t>Anzahl der offenen Frakturen</a:t>
              </a:r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Offene Frakturen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12" name="Picture 4" descr="Michael Gnant - ABCSG-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99984905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30588" y="1412720"/>
            <a:ext cx="802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43B02A"/>
              </a:buClr>
            </a:pPr>
            <a:r>
              <a:rPr lang="de-DE" dirty="0"/>
              <a:t>Die UE- und SUE-Rate war in beiden Behandlungsarmen ähnlich.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440916" y="2564880"/>
            <a:ext cx="6633380" cy="3792481"/>
            <a:chOff x="472302" y="3316153"/>
            <a:chExt cx="5342193" cy="3014395"/>
          </a:xfrm>
        </p:grpSpPr>
        <p:graphicFrame>
          <p:nvGraphicFramePr>
            <p:cNvPr id="18" name="Diagramm 17"/>
            <p:cNvGraphicFramePr/>
            <p:nvPr>
              <p:extLst>
                <p:ext uri="{D42A27DB-BD31-4B8C-83A1-F6EECF244321}">
                  <p14:modId xmlns:p14="http://schemas.microsoft.com/office/powerpoint/2010/main" val="2120924766"/>
                </p:ext>
              </p:extLst>
            </p:nvPr>
          </p:nvGraphicFramePr>
          <p:xfrm>
            <a:off x="841615" y="3316153"/>
            <a:ext cx="4972880" cy="259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Textfeld 18"/>
            <p:cNvSpPr txBox="1"/>
            <p:nvPr/>
          </p:nvSpPr>
          <p:spPr>
            <a:xfrm>
              <a:off x="1537533" y="5743432"/>
              <a:ext cx="2119108" cy="415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Unerwünschte </a:t>
              </a:r>
            </a:p>
            <a:p>
              <a:pPr algn="ctr"/>
              <a:r>
                <a:rPr lang="de-DE" sz="1400" dirty="0"/>
                <a:t>Ereignisse (UEs)</a:t>
              </a: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697143" y="5743432"/>
              <a:ext cx="2073899" cy="587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Schwerwiegende unerwünschte </a:t>
              </a:r>
            </a:p>
            <a:p>
              <a:pPr algn="ctr"/>
              <a:r>
                <a:rPr lang="de-DE" sz="1400" dirty="0"/>
                <a:t>Ereignisse (SUEs)</a:t>
              </a: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2302" y="3366796"/>
              <a:ext cx="347015" cy="255906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de-DE" sz="1600" dirty="0"/>
                <a:t>Anzahl der UEs/SUEs</a:t>
              </a:r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Verträglichkeit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12" name="Picture 4" descr="Michael Gnant - ABCSG-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170214826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Verträglichkeit - Unerwünschte Ereignisse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1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432144"/>
              </p:ext>
            </p:extLst>
          </p:nvPr>
        </p:nvGraphicFramePr>
        <p:xfrm>
          <a:off x="539750" y="1703480"/>
          <a:ext cx="8280399" cy="3813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0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Unerwünschte Ereignisse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Placebo 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(n=1.690)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Denosumab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(n=1.709)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070">
                <a:tc>
                  <a:txBody>
                    <a:bodyPr/>
                    <a:lstStyle/>
                    <a:p>
                      <a:r>
                        <a:rPr lang="de-DE" sz="1400" dirty="0"/>
                        <a:t>Krankheiten des Muskel-Skelett-Systems und des Bindegewebes</a:t>
                      </a:r>
                      <a:endParaRPr lang="de-DE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tabLst>
                          <a:tab pos="355600" algn="l"/>
                        </a:tabLst>
                      </a:pPr>
                      <a:r>
                        <a:rPr lang="de-DE" sz="1400" dirty="0"/>
                        <a:t>	Arthralgie</a:t>
                      </a:r>
                    </a:p>
                    <a:p>
                      <a:pPr>
                        <a:tabLst>
                          <a:tab pos="355600" algn="l"/>
                        </a:tabLst>
                      </a:pPr>
                      <a:r>
                        <a:rPr lang="de-DE" sz="1400" dirty="0"/>
                        <a:t>	Rückenschmerzen	Knochenschmerzen</a:t>
                      </a:r>
                    </a:p>
                    <a:p>
                      <a:pPr>
                        <a:tabLst>
                          <a:tab pos="355600" algn="l"/>
                        </a:tabLst>
                      </a:pPr>
                      <a:r>
                        <a:rPr lang="de-DE" sz="1400" dirty="0"/>
                        <a:t>	Schmerzen der Extremitäten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801 (47%)</a:t>
                      </a:r>
                    </a:p>
                    <a:p>
                      <a:pPr algn="r"/>
                      <a:endParaRPr lang="de-DE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437 (26%)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 (9%)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 (7%)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 (5%)</a:t>
                      </a:r>
                      <a:endParaRPr lang="de-DE" sz="1400" dirty="0"/>
                    </a:p>
                  </a:txBody>
                  <a:tcPr marL="90000" marR="504000" marT="46800" marB="468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832 (49%)</a:t>
                      </a:r>
                    </a:p>
                    <a:p>
                      <a:pPr algn="r"/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435 (26%)</a:t>
                      </a:r>
                    </a:p>
                    <a:p>
                      <a:pPr algn="r"/>
                      <a:r>
                        <a:rPr lang="de-DE" sz="1400" dirty="0"/>
                        <a:t>151 (9%)</a:t>
                      </a:r>
                    </a:p>
                    <a:p>
                      <a:pPr algn="r"/>
                      <a:r>
                        <a:rPr lang="de-DE" sz="1400" dirty="0"/>
                        <a:t>137 (8%)</a:t>
                      </a:r>
                    </a:p>
                    <a:p>
                      <a:pPr algn="r"/>
                      <a:r>
                        <a:rPr lang="de-DE" sz="1400" dirty="0"/>
                        <a:t>106 (6%)</a:t>
                      </a:r>
                    </a:p>
                  </a:txBody>
                  <a:tcPr marL="90000" marR="504000" marT="46800" marB="468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Vaskuläre Krankheiten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  <a:defRPr/>
                      </a:pPr>
                      <a:r>
                        <a:rPr lang="de-DE" sz="1400" dirty="0"/>
                        <a:t>	Hitzewallungen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  <a:defRPr/>
                      </a:pPr>
                      <a:r>
                        <a:rPr lang="de-DE" sz="1400" dirty="0"/>
                        <a:t>	Bluthochdruck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394 (23%)</a:t>
                      </a:r>
                    </a:p>
                    <a:p>
                      <a:pPr algn="r"/>
                      <a:r>
                        <a:rPr lang="de-DE" sz="1400" dirty="0"/>
                        <a:t>230 (14%)</a:t>
                      </a:r>
                    </a:p>
                    <a:p>
                      <a:pPr algn="r"/>
                      <a:r>
                        <a:rPr lang="de-DE" sz="1400" dirty="0"/>
                        <a:t>93 (6%)</a:t>
                      </a:r>
                    </a:p>
                  </a:txBody>
                  <a:tcPr marL="90000" marR="504000" marT="46800" marB="4680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472 (28%)</a:t>
                      </a:r>
                    </a:p>
                    <a:p>
                      <a:pPr algn="r"/>
                      <a:r>
                        <a:rPr lang="de-DE" sz="1400" dirty="0"/>
                        <a:t>263 (15%)</a:t>
                      </a:r>
                    </a:p>
                    <a:p>
                      <a:pPr algn="r"/>
                      <a:r>
                        <a:rPr lang="de-DE" sz="1400" dirty="0"/>
                        <a:t>111 (7%)</a:t>
                      </a:r>
                    </a:p>
                  </a:txBody>
                  <a:tcPr marL="90000" marR="504000" marT="46800" marB="468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540">
                <a:tc>
                  <a:txBody>
                    <a:bodyPr/>
                    <a:lstStyle/>
                    <a:p>
                      <a:r>
                        <a:rPr lang="de-DE" sz="1400" dirty="0"/>
                        <a:t>Allgemeine Krankheiten und Beschwerden der </a:t>
                      </a:r>
                      <a:r>
                        <a:rPr lang="de-DE" sz="1400" baseline="0" dirty="0"/>
                        <a:t>Verabreichung</a:t>
                      </a:r>
                    </a:p>
                    <a:p>
                      <a:pPr>
                        <a:tabLst>
                          <a:tab pos="355600" algn="l"/>
                        </a:tabLst>
                      </a:pPr>
                      <a:r>
                        <a:rPr lang="de-DE" sz="1400" dirty="0"/>
                        <a:t>	</a:t>
                      </a:r>
                      <a:r>
                        <a:rPr lang="de-DE" sz="1400" baseline="0" dirty="0" err="1"/>
                        <a:t>Fatigue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244 (14%)</a:t>
                      </a:r>
                    </a:p>
                    <a:p>
                      <a:pPr algn="r"/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98 (6%)</a:t>
                      </a:r>
                    </a:p>
                  </a:txBody>
                  <a:tcPr marL="90000" marR="504000" marT="46800" marB="468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277 (16%)</a:t>
                      </a:r>
                    </a:p>
                    <a:p>
                      <a:pPr algn="r"/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108 (6%)</a:t>
                      </a:r>
                    </a:p>
                  </a:txBody>
                  <a:tcPr marL="90000" marR="504000" marT="46800" marB="468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4024133721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Verträglichkeit – Schwerwiegende </a:t>
            </a:r>
          </a:p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unerwünschte Ereignisse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1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592875"/>
              </p:ext>
            </p:extLst>
          </p:nvPr>
        </p:nvGraphicFramePr>
        <p:xfrm>
          <a:off x="539750" y="1703480"/>
          <a:ext cx="8280399" cy="4156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0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Schwerwiegende unerwünschte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Ereignisse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Placebo 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(n=1.690)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Denosumab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(n=1.709)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010">
                <a:tc>
                  <a:txBody>
                    <a:bodyPr/>
                    <a:lstStyle/>
                    <a:p>
                      <a:r>
                        <a:rPr lang="de-DE" sz="1400" dirty="0"/>
                        <a:t>Krankheiten des Muskel-Skelett-Systems und des Bindegewebes</a:t>
                      </a:r>
                      <a:endParaRPr lang="de-DE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tabLst/>
                      </a:pPr>
                      <a:r>
                        <a:rPr lang="de-DE" sz="1400" dirty="0"/>
                        <a:t>	</a:t>
                      </a:r>
                      <a:r>
                        <a:rPr lang="de-DE" sz="1400" dirty="0" err="1"/>
                        <a:t>Osteoarthritits</a:t>
                      </a:r>
                      <a:endParaRPr lang="de-DE" sz="1400" dirty="0"/>
                    </a:p>
                    <a:p>
                      <a:pPr>
                        <a:tabLst/>
                      </a:pPr>
                      <a:r>
                        <a:rPr lang="de-DE" sz="1400" dirty="0"/>
                        <a:t>	</a:t>
                      </a:r>
                      <a:r>
                        <a:rPr lang="de-DE" sz="1400" dirty="0" err="1"/>
                        <a:t>Bandscheibenprotrusion</a:t>
                      </a:r>
                      <a:endParaRPr lang="de-DE" sz="14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 (7%)</a:t>
                      </a:r>
                    </a:p>
                    <a:p>
                      <a:pPr algn="r"/>
                      <a:endParaRPr lang="de-DE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 (3%)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(&lt;1%)</a:t>
                      </a:r>
                      <a:endParaRPr lang="de-DE" sz="1400" dirty="0"/>
                    </a:p>
                  </a:txBody>
                  <a:tcPr marL="90000" marR="504000" marT="46800" marB="468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134 (8%)</a:t>
                      </a:r>
                    </a:p>
                    <a:p>
                      <a:pPr algn="r"/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62 (4%)</a:t>
                      </a:r>
                    </a:p>
                    <a:p>
                      <a:pPr algn="r"/>
                      <a:r>
                        <a:rPr lang="de-DE" sz="1400" dirty="0"/>
                        <a:t>14 (&lt;1%)</a:t>
                      </a:r>
                    </a:p>
                  </a:txBody>
                  <a:tcPr marL="90000" marR="504000" marT="46800" marB="468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Verletzungen, Vergiftungen, Komplikationen durch die Behandlungsprozedur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	Meniskus-Verletzung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68</a:t>
                      </a:r>
                      <a:r>
                        <a:rPr lang="de-DE" sz="1400" baseline="0" dirty="0"/>
                        <a:t> (4%)</a:t>
                      </a:r>
                    </a:p>
                    <a:p>
                      <a:pPr algn="r"/>
                      <a:endParaRPr lang="de-DE" sz="1400" baseline="0" dirty="0"/>
                    </a:p>
                    <a:p>
                      <a:pPr algn="r"/>
                      <a:endParaRPr lang="de-DE" sz="1400" baseline="0" dirty="0"/>
                    </a:p>
                    <a:p>
                      <a:pPr algn="r"/>
                      <a:r>
                        <a:rPr lang="de-DE" sz="1400" dirty="0"/>
                        <a:t>24 (1%)</a:t>
                      </a:r>
                    </a:p>
                  </a:txBody>
                  <a:tcPr marL="90000" marR="504000" marT="46800" marB="4680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55 (3%)</a:t>
                      </a:r>
                    </a:p>
                    <a:p>
                      <a:pPr algn="r"/>
                      <a:endParaRPr lang="de-DE" sz="1400" dirty="0"/>
                    </a:p>
                    <a:p>
                      <a:pPr algn="r"/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23 (1%)</a:t>
                      </a:r>
                    </a:p>
                  </a:txBody>
                  <a:tcPr marL="90000" marR="504000" marT="46800" marB="468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Krankheiten des Nervensystems</a:t>
                      </a:r>
                    </a:p>
                    <a:p>
                      <a:pPr>
                        <a:tabLst>
                          <a:tab pos="898525" algn="l"/>
                        </a:tabLst>
                      </a:pPr>
                      <a:r>
                        <a:rPr lang="de-DE" sz="1400" dirty="0"/>
                        <a:t>	Karpaltunnelsyndrom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57 (3%)</a:t>
                      </a:r>
                    </a:p>
                    <a:p>
                      <a:pPr algn="r"/>
                      <a:r>
                        <a:rPr lang="de-DE" sz="1400" dirty="0"/>
                        <a:t>13</a:t>
                      </a:r>
                      <a:r>
                        <a:rPr lang="de-DE" sz="1400" baseline="0" dirty="0"/>
                        <a:t> (&lt;1%)</a:t>
                      </a:r>
                      <a:endParaRPr lang="de-DE" sz="1400" dirty="0"/>
                    </a:p>
                  </a:txBody>
                  <a:tcPr marL="90000" marR="504000" marT="46800" marB="4680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66</a:t>
                      </a:r>
                      <a:r>
                        <a:rPr lang="de-DE" sz="1400" baseline="0" dirty="0"/>
                        <a:t> (4%)</a:t>
                      </a:r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14 (&lt;1%)</a:t>
                      </a:r>
                    </a:p>
                  </a:txBody>
                  <a:tcPr marL="90000" marR="504000" marT="46800" marB="468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</a:tabLst>
                      </a:pPr>
                      <a:r>
                        <a:rPr lang="de-DE" sz="1400" dirty="0"/>
                        <a:t>Augenkrankheiten</a:t>
                      </a:r>
                    </a:p>
                    <a:p>
                      <a:pPr>
                        <a:tabLst>
                          <a:tab pos="898525" algn="l"/>
                        </a:tabLst>
                      </a:pPr>
                      <a:r>
                        <a:rPr lang="de-DE" sz="1400" dirty="0"/>
                        <a:t>	Katarakt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32 (2%)</a:t>
                      </a:r>
                    </a:p>
                    <a:p>
                      <a:pPr algn="r"/>
                      <a:r>
                        <a:rPr lang="de-DE" sz="1400" dirty="0"/>
                        <a:t>28 (2%)</a:t>
                      </a:r>
                    </a:p>
                  </a:txBody>
                  <a:tcPr marL="90000" marR="504000" marT="46800" marB="4680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25 (2%)</a:t>
                      </a:r>
                    </a:p>
                    <a:p>
                      <a:pPr algn="r"/>
                      <a:r>
                        <a:rPr lang="de-DE" sz="1400" dirty="0"/>
                        <a:t>16 (&lt;1%)</a:t>
                      </a:r>
                    </a:p>
                  </a:txBody>
                  <a:tcPr marL="90000" marR="504000" marT="46800" marB="468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</a:tabLst>
                      </a:pPr>
                      <a:r>
                        <a:rPr lang="de-DE" sz="1400" dirty="0"/>
                        <a:t>Endokrine Krankheiten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 (&lt;1%)</a:t>
                      </a:r>
                    </a:p>
                  </a:txBody>
                  <a:tcPr marL="90000" marR="504000" marT="46800" marB="468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21 (1%)</a:t>
                      </a:r>
                    </a:p>
                  </a:txBody>
                  <a:tcPr marL="90000" marR="504000" marT="46800" marB="468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274805578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Denosumab - 1 Wirkstoff, aber 2 verschiedene Arzneimittel:   </a:t>
            </a:r>
            <a:r>
              <a:rPr lang="de-DE" sz="1800" dirty="0"/>
              <a:t>2 Anwendungsgebiete, 2 Wirkstärken und 2 Dosierungsschemata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1412721"/>
            <a:ext cx="8229600" cy="5231468"/>
          </a:xfrm>
        </p:spPr>
        <p:txBody>
          <a:bodyPr/>
          <a:lstStyle/>
          <a:p>
            <a:pPr algn="just">
              <a:buClrTx/>
            </a:pPr>
            <a:r>
              <a:rPr lang="de-DE" sz="1900" dirty="0"/>
              <a:t>Denosumab ist ein humaner </a:t>
            </a:r>
            <a:r>
              <a:rPr lang="de-DE" sz="1900" dirty="0" err="1"/>
              <a:t>monoklonaler</a:t>
            </a:r>
            <a:r>
              <a:rPr lang="de-DE" sz="1900" dirty="0"/>
              <a:t> Antikörper (IgG2), der mit hoher Affinität und Spezifität an den RANKL bindet. Dadurch wird RANKL daran gehindert, seinen Rezeptor RANK auf der Oberfläche von </a:t>
            </a:r>
            <a:r>
              <a:rPr lang="de-DE" sz="1900" dirty="0" err="1"/>
              <a:t>Osteoklasten</a:t>
            </a:r>
            <a:r>
              <a:rPr lang="de-DE" sz="1900" dirty="0"/>
              <a:t> und deren Vorläuferzellen zu aktivieren.</a:t>
            </a:r>
          </a:p>
          <a:p>
            <a:pPr marL="0" indent="0" algn="just">
              <a:buNone/>
            </a:pPr>
            <a:endParaRPr lang="de-DE" sz="1900" dirty="0"/>
          </a:p>
          <a:p>
            <a:pPr algn="just"/>
            <a:r>
              <a:rPr lang="de-DE" sz="1600" b="1" dirty="0" err="1">
                <a:solidFill>
                  <a:srgbClr val="43B02A"/>
                </a:solidFill>
              </a:rPr>
              <a:t>Prolia</a:t>
            </a:r>
            <a:r>
              <a:rPr lang="de-DE" sz="1600" b="1" dirty="0">
                <a:solidFill>
                  <a:srgbClr val="43B02A"/>
                </a:solidFill>
              </a:rPr>
              <a:t> (60mg/q6m): </a:t>
            </a:r>
            <a:r>
              <a:rPr lang="de-DE" sz="1600" dirty="0"/>
              <a:t>Behandlung der Osteoporose bei postmenopausalen Frauen und bei Männern mit erhöhtem Frakturrisiko. Bei postmenopausalen Frauen vermindert </a:t>
            </a:r>
            <a:r>
              <a:rPr lang="de-DE" sz="1600" dirty="0" err="1"/>
              <a:t>Prolia</a:t>
            </a:r>
            <a:r>
              <a:rPr lang="de-DE" sz="1600" dirty="0"/>
              <a:t> signifikant das Risiko für vertebrale, nicht-vertebrale und Hüftfrakturen.</a:t>
            </a:r>
          </a:p>
          <a:p>
            <a:pPr marL="0" indent="0" algn="just">
              <a:buNone/>
            </a:pPr>
            <a:endParaRPr lang="de-DE" sz="800" dirty="0"/>
          </a:p>
          <a:p>
            <a:pPr algn="just">
              <a:buClr>
                <a:srgbClr val="F26649"/>
              </a:buClr>
            </a:pPr>
            <a:r>
              <a:rPr lang="de-DE" sz="1600" b="1" dirty="0">
                <a:solidFill>
                  <a:srgbClr val="F26649"/>
                </a:solidFill>
              </a:rPr>
              <a:t>XGEVA (120mg/q4w): </a:t>
            </a:r>
            <a:r>
              <a:rPr lang="de-DE" sz="1600" dirty="0"/>
              <a:t>Prävention von skelettbezogenen Komplikationen (pathologische Fraktur, Bestrahlung des Knochens, Rückenmarkkompression oder operative Eingriffe am Knochen) </a:t>
            </a:r>
            <a:r>
              <a:rPr lang="de-AT" sz="1600" dirty="0"/>
              <a:t>bei Erwachsenen mit fortgeschrittenen Krebserkrankungen und Knochenbefall</a:t>
            </a:r>
            <a:r>
              <a:rPr lang="de-DE" sz="1600" dirty="0"/>
              <a:t>.</a:t>
            </a:r>
          </a:p>
          <a:p>
            <a:pPr algn="just"/>
            <a:endParaRPr lang="de-DE" sz="1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0588" y="6544162"/>
            <a:ext cx="838956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r>
              <a:rPr lang="fr-FR" sz="1000" dirty="0" err="1">
                <a:solidFill>
                  <a:schemeClr val="hlink"/>
                </a:solidFill>
              </a:rPr>
              <a:t>Fachinformation</a:t>
            </a:r>
            <a:r>
              <a:rPr lang="fr-FR" sz="1000" dirty="0">
                <a:solidFill>
                  <a:schemeClr val="hlink"/>
                </a:solidFill>
              </a:rPr>
              <a:t> </a:t>
            </a:r>
            <a:r>
              <a:rPr lang="fr-FR" sz="1000" dirty="0" err="1">
                <a:solidFill>
                  <a:schemeClr val="hlink"/>
                </a:solidFill>
              </a:rPr>
              <a:t>Prolia</a:t>
            </a:r>
            <a:r>
              <a:rPr lang="fr-FR" sz="1000" dirty="0">
                <a:solidFill>
                  <a:schemeClr val="hlink"/>
                </a:solidFill>
              </a:rPr>
              <a:t>, Stand </a:t>
            </a:r>
            <a:r>
              <a:rPr lang="fr-FR" sz="1000" dirty="0" err="1">
                <a:solidFill>
                  <a:schemeClr val="hlink"/>
                </a:solidFill>
              </a:rPr>
              <a:t>September</a:t>
            </a:r>
            <a:r>
              <a:rPr lang="fr-FR" sz="1000" dirty="0">
                <a:solidFill>
                  <a:schemeClr val="hlink"/>
                </a:solidFill>
              </a:rPr>
              <a:t> 2017; </a:t>
            </a:r>
            <a:r>
              <a:rPr lang="fr-FR" sz="1000" dirty="0" err="1">
                <a:solidFill>
                  <a:schemeClr val="hlink"/>
                </a:solidFill>
              </a:rPr>
              <a:t>Fachinformation</a:t>
            </a:r>
            <a:r>
              <a:rPr lang="fr-FR" sz="1000" dirty="0">
                <a:solidFill>
                  <a:schemeClr val="hlink"/>
                </a:solidFill>
              </a:rPr>
              <a:t> XGEVA, Stand März 2018</a:t>
            </a:r>
          </a:p>
        </p:txBody>
      </p:sp>
    </p:spTree>
    <p:extLst>
      <p:ext uri="{BB962C8B-B14F-4D97-AF65-F5344CB8AC3E}">
        <p14:creationId xmlns:p14="http://schemas.microsoft.com/office/powerpoint/2010/main" val="191196523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30588" y="1412720"/>
            <a:ext cx="8534022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43B02A"/>
              </a:buClr>
            </a:pPr>
            <a:r>
              <a:rPr lang="de-DE" dirty="0"/>
              <a:t>Proaktive Suche nach ONJ-Fällen:</a:t>
            </a:r>
          </a:p>
          <a:p>
            <a:pPr>
              <a:spcBef>
                <a:spcPts val="600"/>
              </a:spcBef>
              <a:buClr>
                <a:srgbClr val="43B02A"/>
              </a:buClr>
            </a:pPr>
            <a:endParaRPr lang="de-DE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Clr>
                <a:srgbClr val="43B02A"/>
              </a:buClr>
              <a:buFont typeface="Arial" panose="020B0604020202020204" pitchFamily="34" charset="0"/>
              <a:buChar char="•"/>
            </a:pPr>
            <a:r>
              <a:rPr lang="de-DE" dirty="0"/>
              <a:t>Monatlicher automatischer Check der Datenbanken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Clr>
                <a:srgbClr val="43B02A"/>
              </a:buClr>
              <a:buFont typeface="Arial" panose="020B0604020202020204" pitchFamily="34" charset="0"/>
              <a:buChar char="•"/>
            </a:pPr>
            <a:r>
              <a:rPr lang="de-DE" dirty="0"/>
              <a:t>Check der Datenbanken nach 42 zuvor definierten Kriterien</a:t>
            </a: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43B02A"/>
              </a:buClr>
            </a:pPr>
            <a:r>
              <a:rPr lang="de-DE" dirty="0">
                <a:solidFill>
                  <a:srgbClr val="43B02A"/>
                </a:solidFill>
                <a:sym typeface="Wingdings"/>
              </a:rPr>
              <a:t></a:t>
            </a:r>
            <a:r>
              <a:rPr lang="de-DE" dirty="0">
                <a:sym typeface="Wingdings"/>
              </a:rPr>
              <a:t> Identifizierung von 31 Verdachtsfällen</a:t>
            </a:r>
          </a:p>
          <a:p>
            <a:pPr marL="342900" indent="-342900">
              <a:spcBef>
                <a:spcPts val="1800"/>
              </a:spcBef>
              <a:buClr>
                <a:srgbClr val="43B02A"/>
              </a:buClr>
              <a:buFont typeface="Arial" panose="020B0604020202020204" pitchFamily="34" charset="0"/>
              <a:buChar char="•"/>
            </a:pPr>
            <a:r>
              <a:rPr lang="de-DE" dirty="0"/>
              <a:t>Beurteilung der Verdachtsfälle durch ein unabhängiges Experten-Komitee</a:t>
            </a:r>
          </a:p>
          <a:p>
            <a:pPr marL="342900" indent="-342900">
              <a:spcBef>
                <a:spcPts val="600"/>
              </a:spcBef>
              <a:buClr>
                <a:srgbClr val="43B02A"/>
              </a:buClr>
              <a:buFont typeface="Wingdings"/>
              <a:buChar char="è"/>
            </a:pPr>
            <a:endParaRPr lang="de-DE" dirty="0">
              <a:solidFill>
                <a:srgbClr val="43B02A"/>
              </a:solidFill>
              <a:sym typeface="Wingdings"/>
            </a:endParaRPr>
          </a:p>
          <a:p>
            <a:pPr marL="342900" indent="-342900">
              <a:spcBef>
                <a:spcPts val="600"/>
              </a:spcBef>
              <a:buClr>
                <a:srgbClr val="43B02A"/>
              </a:buClr>
              <a:buFont typeface="Wingdings"/>
              <a:buChar char="è"/>
            </a:pPr>
            <a:r>
              <a:rPr lang="de-DE" b="1" dirty="0">
                <a:solidFill>
                  <a:srgbClr val="43B02A"/>
                </a:solidFill>
              </a:rPr>
              <a:t>Es trat kein bestätigter ONJ-Fall auf.</a:t>
            </a:r>
          </a:p>
          <a:p>
            <a:pPr marL="342900" indent="-342900">
              <a:spcBef>
                <a:spcPts val="600"/>
              </a:spcBef>
              <a:buClr>
                <a:srgbClr val="43B02A"/>
              </a:buClr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Verträglichkeit – </a:t>
            </a:r>
            <a:r>
              <a:rPr lang="de-DE" sz="2000" dirty="0" err="1">
                <a:solidFill>
                  <a:srgbClr val="0063C3"/>
                </a:solidFill>
              </a:rPr>
              <a:t>Kieferosteonekrose</a:t>
            </a:r>
            <a:r>
              <a:rPr lang="de-DE" sz="2000" dirty="0">
                <a:solidFill>
                  <a:srgbClr val="0063C3"/>
                </a:solidFill>
              </a:rPr>
              <a:t> (ONJ)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12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13102525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970" y="1600200"/>
            <a:ext cx="8229600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de-DE" sz="1800" dirty="0"/>
              <a:t>Die </a:t>
            </a:r>
            <a:r>
              <a:rPr lang="de-DE" sz="1800" dirty="0" err="1"/>
              <a:t>adjuvante</a:t>
            </a:r>
            <a:r>
              <a:rPr lang="de-DE" sz="1800" dirty="0"/>
              <a:t> </a:t>
            </a:r>
            <a:r>
              <a:rPr lang="de-DE" sz="1800" dirty="0" err="1"/>
              <a:t>Denosumab</a:t>
            </a:r>
            <a:r>
              <a:rPr lang="de-DE" sz="1800" dirty="0"/>
              <a:t>-Therapie 60 mg zweimal jährlich</a:t>
            </a:r>
          </a:p>
          <a:p>
            <a:pPr lvl="1">
              <a:lnSpc>
                <a:spcPct val="100000"/>
              </a:lnSpc>
              <a:spcBef>
                <a:spcPts val="2400"/>
              </a:spcBef>
            </a:pPr>
            <a:r>
              <a:rPr lang="de-DE" sz="1600" dirty="0"/>
              <a:t>senkte signifikant die Anzahl neuer klinischer Frakturen (HR 0,5)</a:t>
            </a:r>
          </a:p>
          <a:p>
            <a:pPr lvl="1">
              <a:lnSpc>
                <a:spcPct val="100000"/>
              </a:lnSpc>
              <a:spcBef>
                <a:spcPts val="2400"/>
              </a:spcBef>
            </a:pPr>
            <a:r>
              <a:rPr lang="de-DE" sz="1600" dirty="0"/>
              <a:t>erhöhte signifikant die BMD von Lendenwirbelsäule, Gesamthüfte und Oberschenkelhals</a:t>
            </a:r>
          </a:p>
          <a:p>
            <a:pPr lvl="1">
              <a:lnSpc>
                <a:spcPct val="100000"/>
              </a:lnSpc>
              <a:spcBef>
                <a:spcPts val="2400"/>
              </a:spcBef>
            </a:pPr>
            <a:r>
              <a:rPr lang="de-DE" sz="1600" dirty="0"/>
              <a:t>reduzierte signifikant die Rate neuer (und verschlechterter) vertebraler Frakturen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de-DE" sz="1800" dirty="0"/>
              <a:t>Alle Patienten (auch mit unterschiedlichen Baseline-Charakteristika) profitierten von der </a:t>
            </a:r>
            <a:r>
              <a:rPr lang="de-DE" sz="1800" dirty="0" err="1"/>
              <a:t>Denosumab</a:t>
            </a:r>
            <a:r>
              <a:rPr lang="de-DE" sz="1800" dirty="0"/>
              <a:t>-Therapie.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de-DE" sz="1800" dirty="0"/>
              <a:t>Es wurde keine zusätzliche Toxizität beobachtet.</a:t>
            </a:r>
            <a:endParaRPr lang="de-DE" dirty="0"/>
          </a:p>
        </p:txBody>
      </p:sp>
      <p:pic>
        <p:nvPicPr>
          <p:cNvPr id="6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1561581202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/>
              <a:t>Die </a:t>
            </a:r>
            <a:r>
              <a:rPr lang="de-DE" sz="1800" dirty="0" err="1"/>
              <a:t>adjuvante</a:t>
            </a:r>
            <a:r>
              <a:rPr lang="de-DE" sz="1800" dirty="0"/>
              <a:t> Denosumab-Therapie (60 mg zweimal jährlich) erhöhte die Knochendichte und reduzierte das Fraktur-Risiko substantiell bei postmenopausalen Frauen mit Mammakarzinom und </a:t>
            </a:r>
            <a:r>
              <a:rPr lang="de-DE" sz="1800" dirty="0" err="1"/>
              <a:t>adjuvanter</a:t>
            </a:r>
            <a:r>
              <a:rPr lang="de-DE" sz="1800" dirty="0"/>
              <a:t> AI-Therapie.</a:t>
            </a:r>
          </a:p>
          <a:p>
            <a:endParaRPr lang="de-DE" sz="1800" dirty="0"/>
          </a:p>
          <a:p>
            <a:r>
              <a:rPr lang="de-DE" sz="1800" dirty="0"/>
              <a:t>Das Frakturrisiko bei postmenopausalen Patienten mit </a:t>
            </a:r>
            <a:r>
              <a:rPr lang="de-DE" sz="1800" dirty="0" err="1"/>
              <a:t>Mammakarzinom</a:t>
            </a:r>
            <a:r>
              <a:rPr lang="de-DE" sz="1800" dirty="0"/>
              <a:t> unter AI-Therapie ist hoch.</a:t>
            </a:r>
          </a:p>
          <a:p>
            <a:endParaRPr lang="de-DE" sz="1800" dirty="0"/>
          </a:p>
          <a:p>
            <a:r>
              <a:rPr lang="de-DE" sz="1800" dirty="0"/>
              <a:t>Die </a:t>
            </a:r>
            <a:r>
              <a:rPr lang="de-DE" sz="1800" dirty="0" err="1"/>
              <a:t>adjuvante</a:t>
            </a:r>
            <a:r>
              <a:rPr lang="de-DE" sz="1800" dirty="0"/>
              <a:t> Denosumab-Therapie war höchst effektiv zur Vermeidung von Nebenwirkungen der AI-Therapie auf den Knochen und sollte daher in die klinische Routine-Praxis aufgenommen werden.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02266251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Ziele der ABCSG-18-Studie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47675" y="1412720"/>
            <a:ext cx="8229600" cy="452596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DE" sz="1800" dirty="0"/>
              <a:t>Effekt der </a:t>
            </a:r>
            <a:r>
              <a:rPr lang="de-DE" sz="1800" dirty="0" err="1"/>
              <a:t>adjuvanten</a:t>
            </a:r>
            <a:r>
              <a:rPr lang="de-DE" sz="1800" dirty="0"/>
              <a:t> Denosumab-Therapie (60 mg/q6m) bei postmenopausalen Frauen mit Mammakarzinom und AI-Therapie auf: </a:t>
            </a:r>
          </a:p>
          <a:p>
            <a:r>
              <a:rPr lang="de-DE" sz="1800" dirty="0"/>
              <a:t>Knochen		</a:t>
            </a:r>
          </a:p>
          <a:p>
            <a:pPr lvl="1"/>
            <a:r>
              <a:rPr lang="de-DE" sz="1600" dirty="0"/>
              <a:t>Zeitintervall bis zum Auftreten einer klinisch manifesten Fraktur</a:t>
            </a:r>
          </a:p>
          <a:p>
            <a:pPr lvl="1"/>
            <a:r>
              <a:rPr lang="de-DE" sz="1600" dirty="0"/>
              <a:t>Knochenmineraldichte (BMD)</a:t>
            </a:r>
          </a:p>
          <a:p>
            <a:pPr lvl="1"/>
            <a:r>
              <a:rPr lang="de-DE" sz="1600" dirty="0"/>
              <a:t>Vertebrale Frakturen</a:t>
            </a:r>
          </a:p>
          <a:p>
            <a:r>
              <a:rPr lang="de-DE" sz="1800" dirty="0"/>
              <a:t>Überleben</a:t>
            </a:r>
          </a:p>
          <a:p>
            <a:pPr lvl="1"/>
            <a:r>
              <a:rPr lang="de-DE" sz="1600" dirty="0"/>
              <a:t>Krankheitsfreies Überleben</a:t>
            </a:r>
          </a:p>
          <a:p>
            <a:pPr lvl="1"/>
            <a:r>
              <a:rPr lang="de-DE" sz="1600" dirty="0" err="1"/>
              <a:t>Knochenmetastasenfreies</a:t>
            </a:r>
            <a:r>
              <a:rPr lang="de-DE" sz="1600" dirty="0"/>
              <a:t> Überleben</a:t>
            </a:r>
          </a:p>
          <a:p>
            <a:pPr lvl="1"/>
            <a:r>
              <a:rPr lang="de-DE" sz="1600" dirty="0"/>
              <a:t>Gesamtüberleben</a:t>
            </a:r>
          </a:p>
          <a:p>
            <a:r>
              <a:rPr lang="de-DE" sz="1800" dirty="0"/>
              <a:t>Verträglichkeit</a:t>
            </a:r>
          </a:p>
          <a:p>
            <a:pPr lvl="1"/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7398406" y="6402906"/>
            <a:ext cx="1422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AI: </a:t>
            </a:r>
            <a:r>
              <a:rPr lang="de-DE" sz="800" dirty="0" err="1"/>
              <a:t>Aromatase</a:t>
            </a:r>
            <a:r>
              <a:rPr lang="de-DE" sz="800" dirty="0"/>
              <a:t>-Inhibitor</a:t>
            </a:r>
          </a:p>
          <a:p>
            <a:r>
              <a:rPr lang="de-DE" sz="800" dirty="0"/>
              <a:t>q6m: alle 6 Monate </a:t>
            </a:r>
          </a:p>
        </p:txBody>
      </p:sp>
      <p:pic>
        <p:nvPicPr>
          <p:cNvPr id="2052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121339013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8176" name="Group 1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117275"/>
              </p:ext>
            </p:extLst>
          </p:nvPr>
        </p:nvGraphicFramePr>
        <p:xfrm>
          <a:off x="559240" y="1549754"/>
          <a:ext cx="8280400" cy="4759646"/>
        </p:xfrm>
        <a:graphic>
          <a:graphicData uri="http://schemas.openxmlformats.org/drawingml/2006/table">
            <a:tbl>
              <a:tblPr/>
              <a:tblGrid>
                <a:gridCol w="158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6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Design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Prospektive, randomisierte, Placebo-kontrollierte, doppel-blinde               Phase III-Studie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Patienten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556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Postmenopausale Frauen mit HR+ Mammakarzinom im Frühstadium und AI-Therapie (n=3.425) aus 58 Zentren in Österreich und Schweden von 2006 bis 2013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Behandlung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Verdana" panose="020B0604030504040204" pitchFamily="34" charset="0"/>
                        <a:buNone/>
                        <a:tabLst>
                          <a:tab pos="1778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1:1 Randomisierung: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Verdana" panose="020B0604030504040204" pitchFamily="34" charset="0"/>
                        <a:buChar char="−"/>
                        <a:tabLst>
                          <a:tab pos="1778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60 mg Denosumab q6m 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s.c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Verdana" panose="020B0604030504040204" pitchFamily="34" charset="0"/>
                        <a:buChar char="−"/>
                        <a:tabLst>
                          <a:tab pos="177800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Placebo 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q6m 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s.c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Primärer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Endpunkt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Symbol" pitchFamily="18" charset="2"/>
                        <a:buNone/>
                        <a:tabLst>
                          <a:tab pos="1778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Zeit von der Randomisierung bis zur ersten klinischen Fraktur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Symbol" pitchFamily="18" charset="2"/>
                        <a:buNone/>
                        <a:tabLst>
                          <a:tab pos="177800" algn="l"/>
                        </a:tabLst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(außer Frakturen des Schädels, Gesicht, Finger und Zehen, da diese typischerweise nicht mit einer Osteoporose im Zusammenhang stehen)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Sekundäre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3C3"/>
                          </a:solidFill>
                          <a:effectLst/>
                          <a:latin typeface="Verdana" pitchFamily="34" charset="0"/>
                        </a:rPr>
                        <a:t>Endpunkte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Symbol" pitchFamily="18" charset="2"/>
                        <a:buChar char="-"/>
                        <a:tabLst>
                          <a:tab pos="1778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Krankheitsfreies und Gesamt-Überleben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5092"/>
                        </a:buClr>
                        <a:buSzPct val="75000"/>
                        <a:buFont typeface="Symbol" pitchFamily="18" charset="2"/>
                        <a:buChar char="-"/>
                        <a:tabLst>
                          <a:tab pos="1778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Änderungen der BMD und vertebrale Frakturen</a:t>
                      </a:r>
                    </a:p>
                  </a:txBody>
                  <a:tcPr marL="108000" marR="0" marT="107981" marB="1079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Methodik der ABCSG-18-Studie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7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7020340" y="6349462"/>
            <a:ext cx="1790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AI: </a:t>
            </a:r>
            <a:r>
              <a:rPr lang="de-DE" sz="800" dirty="0" err="1"/>
              <a:t>Aromatase</a:t>
            </a:r>
            <a:r>
              <a:rPr lang="de-DE" sz="800" dirty="0"/>
              <a:t>-Inhibitor</a:t>
            </a:r>
          </a:p>
          <a:p>
            <a:r>
              <a:rPr lang="de-DE" sz="800" dirty="0"/>
              <a:t>q6m: alle 6 Monate </a:t>
            </a:r>
          </a:p>
          <a:p>
            <a:r>
              <a:rPr lang="de-DE" sz="800" dirty="0"/>
              <a:t>HR+: Hormon-Rezeptor positiv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422137" y="6453420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214220553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Patienten - Screening und Randomisierung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3347831" y="1691478"/>
            <a:ext cx="244813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Screening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n=3.857</a:t>
            </a:r>
          </a:p>
        </p:txBody>
      </p:sp>
      <p:cxnSp>
        <p:nvCxnSpPr>
          <p:cNvPr id="6" name="Gerade Verbindung mit Pfeil 5"/>
          <p:cNvCxnSpPr>
            <a:stCxn id="4" idx="2"/>
            <a:endCxn id="11" idx="0"/>
          </p:cNvCxnSpPr>
          <p:nvPr/>
        </p:nvCxnSpPr>
        <p:spPr bwMode="auto">
          <a:xfrm>
            <a:off x="4571897" y="2337809"/>
            <a:ext cx="103" cy="295319"/>
          </a:xfrm>
          <a:prstGeom prst="straightConnector1">
            <a:avLst/>
          </a:prstGeom>
          <a:noFill/>
          <a:ln w="12700" cap="flat" cmpd="sng" algn="ctr">
            <a:solidFill>
              <a:srgbClr val="0063C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3347830" y="2633128"/>
            <a:ext cx="244834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Randomisierung n=3.425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3347830" y="3574779"/>
            <a:ext cx="244834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FAS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n=3.420</a:t>
            </a:r>
          </a:p>
        </p:txBody>
      </p:sp>
      <p:cxnSp>
        <p:nvCxnSpPr>
          <p:cNvPr id="13" name="Gerade Verbindung mit Pfeil 12"/>
          <p:cNvCxnSpPr>
            <a:stCxn id="11" idx="2"/>
            <a:endCxn id="12" idx="0"/>
          </p:cNvCxnSpPr>
          <p:nvPr/>
        </p:nvCxnSpPr>
        <p:spPr bwMode="auto">
          <a:xfrm>
            <a:off x="4572000" y="3279459"/>
            <a:ext cx="0" cy="295320"/>
          </a:xfrm>
          <a:prstGeom prst="straightConnector1">
            <a:avLst/>
          </a:prstGeom>
          <a:noFill/>
          <a:ln w="12700" cap="flat" cmpd="sng" algn="ctr">
            <a:solidFill>
              <a:srgbClr val="0063C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>
            <a:stCxn id="12" idx="2"/>
          </p:cNvCxnSpPr>
          <p:nvPr/>
        </p:nvCxnSpPr>
        <p:spPr bwMode="auto">
          <a:xfrm>
            <a:off x="4572000" y="4221110"/>
            <a:ext cx="0" cy="360050"/>
          </a:xfrm>
          <a:prstGeom prst="line">
            <a:avLst/>
          </a:prstGeom>
          <a:noFill/>
          <a:ln w="12700" cap="flat" cmpd="sng" algn="ctr">
            <a:solidFill>
              <a:srgbClr val="0063C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9" name="Gewinkelte Verbindung 18"/>
          <p:cNvCxnSpPr>
            <a:endCxn id="26" idx="0"/>
          </p:cNvCxnSpPr>
          <p:nvPr/>
        </p:nvCxnSpPr>
        <p:spPr bwMode="auto">
          <a:xfrm>
            <a:off x="4572000" y="4581525"/>
            <a:ext cx="2288900" cy="359684"/>
          </a:xfrm>
          <a:prstGeom prst="bentConnector2">
            <a:avLst/>
          </a:prstGeom>
          <a:noFill/>
          <a:ln w="9525" cap="flat" cmpd="sng" algn="ctr">
            <a:solidFill>
              <a:srgbClr val="0063C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6" name="Rechteck 25"/>
          <p:cNvSpPr/>
          <p:nvPr/>
        </p:nvSpPr>
        <p:spPr bwMode="auto">
          <a:xfrm>
            <a:off x="5580140" y="4941209"/>
            <a:ext cx="256152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err="1">
                <a:solidFill>
                  <a:schemeClr val="tx1"/>
                </a:solidFill>
                <a:latin typeface="Verdana" pitchFamily="34" charset="0"/>
              </a:rPr>
              <a:t>Denosumab</a:t>
            </a:r>
            <a:r>
              <a:rPr lang="de-DE" dirty="0">
                <a:solidFill>
                  <a:schemeClr val="tx1"/>
                </a:solidFill>
                <a:latin typeface="Verdana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tx1"/>
                </a:solidFill>
                <a:latin typeface="Verdana" pitchFamily="34" charset="0"/>
              </a:rPr>
              <a:t>60 mg alle 6 Monate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n=1.711</a:t>
            </a:r>
          </a:p>
        </p:txBody>
      </p:sp>
      <p:sp>
        <p:nvSpPr>
          <p:cNvPr id="34" name="Rechteck 33"/>
          <p:cNvSpPr/>
          <p:nvPr/>
        </p:nvSpPr>
        <p:spPr bwMode="auto">
          <a:xfrm>
            <a:off x="1043510" y="4941210"/>
            <a:ext cx="244834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tx1"/>
                </a:solidFill>
                <a:latin typeface="Verdana" pitchFamily="34" charset="0"/>
              </a:rPr>
              <a:t>Placebo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tx1"/>
                </a:solidFill>
                <a:latin typeface="Verdana" pitchFamily="34" charset="0"/>
              </a:rPr>
              <a:t>alle 6 Monate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n=1.709</a:t>
            </a:r>
          </a:p>
        </p:txBody>
      </p:sp>
      <p:cxnSp>
        <p:nvCxnSpPr>
          <p:cNvPr id="35" name="Gewinkelte Verbindung 34"/>
          <p:cNvCxnSpPr/>
          <p:nvPr/>
        </p:nvCxnSpPr>
        <p:spPr bwMode="auto">
          <a:xfrm rot="10800000" flipV="1">
            <a:off x="2251664" y="4581160"/>
            <a:ext cx="2320336" cy="360050"/>
          </a:xfrm>
          <a:prstGeom prst="bentConnector3">
            <a:avLst>
              <a:gd name="adj1" fmla="val 100018"/>
            </a:avLst>
          </a:prstGeom>
          <a:noFill/>
          <a:ln w="9525" cap="flat" cmpd="sng" algn="ctr">
            <a:solidFill>
              <a:srgbClr val="0063C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6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7020340" y="6525430"/>
            <a:ext cx="1317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FAS: </a:t>
            </a:r>
            <a:r>
              <a:rPr lang="de-DE" sz="800" dirty="0" err="1"/>
              <a:t>Full</a:t>
            </a:r>
            <a:r>
              <a:rPr lang="de-DE" sz="800" dirty="0"/>
              <a:t> Analysis Set</a:t>
            </a:r>
          </a:p>
        </p:txBody>
      </p:sp>
      <p:sp>
        <p:nvSpPr>
          <p:cNvPr id="18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295661480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Patientencharakteristika I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484715"/>
              </p:ext>
            </p:extLst>
          </p:nvPr>
        </p:nvGraphicFramePr>
        <p:xfrm>
          <a:off x="539750" y="1602010"/>
          <a:ext cx="8280399" cy="447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0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Charakteristika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Placebo </a:t>
                      </a:r>
                    </a:p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(n=1.709)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b="1" dirty="0" err="1">
                          <a:solidFill>
                            <a:sysClr val="windowText" lastClr="000000"/>
                          </a:solidFill>
                        </a:rPr>
                        <a:t>Denosumab</a:t>
                      </a:r>
                      <a:endParaRPr lang="de-DE" sz="14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(n=1.711)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490">
                <a:tc>
                  <a:txBody>
                    <a:bodyPr/>
                    <a:lstStyle/>
                    <a:p>
                      <a:r>
                        <a:rPr lang="de-DE" sz="1400" dirty="0"/>
                        <a:t>Alter		</a:t>
                      </a:r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&lt;50 Jahre</a:t>
                      </a:r>
                    </a:p>
                    <a:p>
                      <a:r>
                        <a:rPr lang="de-DE" sz="1400" dirty="0"/>
                        <a:t>		</a:t>
                      </a:r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50–59 Jahre</a:t>
                      </a:r>
                    </a:p>
                    <a:p>
                      <a:r>
                        <a:rPr lang="de-DE" sz="1400" dirty="0"/>
                        <a:t>		</a:t>
                      </a:r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60-69 Jahre</a:t>
                      </a:r>
                    </a:p>
                    <a:p>
                      <a:r>
                        <a:rPr lang="de-DE" sz="1400" dirty="0"/>
                        <a:t>		</a:t>
                      </a:r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70-79 Jahre</a:t>
                      </a:r>
                    </a:p>
                    <a:p>
                      <a:r>
                        <a:rPr lang="de-DE" sz="1400" dirty="0"/>
                        <a:t>		</a:t>
                      </a:r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≥80 Jahre</a:t>
                      </a:r>
                      <a:endParaRPr lang="de-DE" sz="14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 (2%)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448 (26%)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755 (44%)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414 (24%)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 (4%)</a:t>
                      </a:r>
                      <a:endParaRPr lang="de-DE" sz="1400" dirty="0"/>
                    </a:p>
                  </a:txBody>
                  <a:tcPr marL="90000" marR="504000" marT="46800" marB="468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34 (2%)</a:t>
                      </a:r>
                    </a:p>
                    <a:p>
                      <a:pPr algn="r"/>
                      <a:r>
                        <a:rPr lang="de-DE" sz="1400" dirty="0"/>
                        <a:t>473 (28%)</a:t>
                      </a:r>
                    </a:p>
                    <a:p>
                      <a:pPr algn="r"/>
                      <a:r>
                        <a:rPr lang="de-DE" sz="1400" dirty="0"/>
                        <a:t>782 (46%)</a:t>
                      </a:r>
                    </a:p>
                    <a:p>
                      <a:pPr algn="r"/>
                      <a:r>
                        <a:rPr lang="de-DE" sz="1400" dirty="0"/>
                        <a:t>372 (22%)</a:t>
                      </a:r>
                    </a:p>
                    <a:p>
                      <a:pPr algn="r"/>
                      <a:r>
                        <a:rPr lang="de-DE" sz="1400" dirty="0"/>
                        <a:t>50 (3%)</a:t>
                      </a:r>
                    </a:p>
                  </a:txBody>
                  <a:tcPr marL="90000" marR="504000" marT="46800" marB="468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/>
                        <a:t>pT</a:t>
                      </a:r>
                      <a:r>
                        <a:rPr lang="de-DE" sz="1400" dirty="0"/>
                        <a:t>-Stadium	ypT0/</a:t>
                      </a:r>
                      <a:r>
                        <a:rPr lang="de-DE" sz="1400" dirty="0" err="1"/>
                        <a:t>ypTis</a:t>
                      </a:r>
                      <a:r>
                        <a:rPr lang="de-DE" sz="1400" dirty="0"/>
                        <a:t>/pT1</a:t>
                      </a:r>
                    </a:p>
                    <a:p>
                      <a:r>
                        <a:rPr lang="de-DE" sz="1400" dirty="0"/>
                        <a:t>		pT2/pT3/pT4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1236 (72%)</a:t>
                      </a:r>
                    </a:p>
                    <a:p>
                      <a:pPr algn="r"/>
                      <a:r>
                        <a:rPr lang="de-DE" sz="1400" dirty="0"/>
                        <a:t>467 (27%)</a:t>
                      </a:r>
                    </a:p>
                  </a:txBody>
                  <a:tcPr marL="90000" marR="504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1232 (72%)</a:t>
                      </a:r>
                    </a:p>
                    <a:p>
                      <a:pPr algn="r"/>
                      <a:r>
                        <a:rPr lang="de-DE" sz="1400" dirty="0"/>
                        <a:t>479 (28%)</a:t>
                      </a:r>
                    </a:p>
                  </a:txBody>
                  <a:tcPr marL="90000" marR="504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pN</a:t>
                      </a:r>
                      <a:r>
                        <a:rPr lang="de-DE" sz="1400" dirty="0"/>
                        <a:t>-Stadium	Negativ</a:t>
                      </a:r>
                    </a:p>
                    <a:p>
                      <a:r>
                        <a:rPr lang="de-DE" sz="1400" dirty="0"/>
                        <a:t>		Positiv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1196 (70%)</a:t>
                      </a:r>
                    </a:p>
                    <a:p>
                      <a:pPr algn="r"/>
                      <a:r>
                        <a:rPr lang="de-DE" sz="1400" dirty="0"/>
                        <a:t>506 (30%)</a:t>
                      </a:r>
                    </a:p>
                  </a:txBody>
                  <a:tcPr marL="90000" marR="504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1240 (73%)</a:t>
                      </a:r>
                    </a:p>
                    <a:p>
                      <a:pPr algn="r"/>
                      <a:r>
                        <a:rPr lang="de-DE" sz="1400" dirty="0"/>
                        <a:t>462 (27%)</a:t>
                      </a:r>
                    </a:p>
                  </a:txBody>
                  <a:tcPr marL="90000" marR="504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Tumor-</a:t>
                      </a:r>
                      <a:r>
                        <a:rPr lang="de-DE" sz="1400" dirty="0" err="1"/>
                        <a:t>Grading</a:t>
                      </a:r>
                      <a:r>
                        <a:rPr lang="de-DE" sz="1400" dirty="0"/>
                        <a:t>	G1</a:t>
                      </a:r>
                    </a:p>
                    <a:p>
                      <a:r>
                        <a:rPr lang="de-DE" sz="1400" dirty="0"/>
                        <a:t>		G2/</a:t>
                      </a:r>
                      <a:r>
                        <a:rPr lang="de-DE" sz="1400" dirty="0" err="1"/>
                        <a:t>Gx</a:t>
                      </a:r>
                      <a:endParaRPr lang="de-DE" sz="1400" dirty="0"/>
                    </a:p>
                    <a:p>
                      <a:r>
                        <a:rPr lang="de-DE" sz="1400" dirty="0"/>
                        <a:t>		G3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338 (20%)</a:t>
                      </a:r>
                    </a:p>
                    <a:p>
                      <a:pPr algn="r"/>
                      <a:r>
                        <a:rPr lang="de-DE" sz="1400" dirty="0"/>
                        <a:t>1028 (60%)</a:t>
                      </a:r>
                    </a:p>
                    <a:p>
                      <a:pPr algn="r"/>
                      <a:r>
                        <a:rPr lang="de-DE" sz="1400" dirty="0"/>
                        <a:t>339 (20%)</a:t>
                      </a:r>
                    </a:p>
                  </a:txBody>
                  <a:tcPr marL="90000" marR="504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365 (21%)</a:t>
                      </a:r>
                    </a:p>
                    <a:p>
                      <a:pPr algn="r"/>
                      <a:r>
                        <a:rPr lang="de-DE" sz="1400" dirty="0"/>
                        <a:t>1038 (61%)</a:t>
                      </a:r>
                    </a:p>
                    <a:p>
                      <a:pPr algn="r"/>
                      <a:r>
                        <a:rPr lang="de-DE" sz="1400" dirty="0"/>
                        <a:t>303 (18%)</a:t>
                      </a:r>
                    </a:p>
                  </a:txBody>
                  <a:tcPr marL="90000" marR="504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Histologie		Invasiv </a:t>
                      </a:r>
                      <a:r>
                        <a:rPr lang="de-DE" sz="1400" dirty="0" err="1"/>
                        <a:t>duktal</a:t>
                      </a:r>
                      <a:endParaRPr lang="de-DE" sz="1400" dirty="0"/>
                    </a:p>
                    <a:p>
                      <a:r>
                        <a:rPr lang="de-DE" sz="1400" dirty="0"/>
                        <a:t>		Invasiv </a:t>
                      </a:r>
                      <a:r>
                        <a:rPr lang="de-DE" sz="1400" dirty="0" err="1"/>
                        <a:t>lobulär</a:t>
                      </a:r>
                      <a:endParaRPr lang="de-DE" sz="1400" dirty="0"/>
                    </a:p>
                    <a:p>
                      <a:r>
                        <a:rPr lang="de-DE" sz="1400" dirty="0"/>
                        <a:t>		Andere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1275 (75%)</a:t>
                      </a:r>
                    </a:p>
                    <a:p>
                      <a:pPr algn="r"/>
                      <a:r>
                        <a:rPr lang="de-DE" sz="1400" dirty="0"/>
                        <a:t>290 (17%)</a:t>
                      </a:r>
                    </a:p>
                    <a:p>
                      <a:pPr algn="r"/>
                      <a:r>
                        <a:rPr lang="de-DE" sz="1400" dirty="0"/>
                        <a:t>140 (8%)</a:t>
                      </a:r>
                    </a:p>
                  </a:txBody>
                  <a:tcPr marL="90000" marR="504000" marT="46800" marB="468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1261 (74%)</a:t>
                      </a:r>
                    </a:p>
                    <a:p>
                      <a:pPr algn="r"/>
                      <a:r>
                        <a:rPr lang="de-DE" sz="1400" dirty="0"/>
                        <a:t>312 (18%)</a:t>
                      </a:r>
                    </a:p>
                    <a:p>
                      <a:pPr algn="r"/>
                      <a:r>
                        <a:rPr lang="de-DE" sz="1400" dirty="0"/>
                        <a:t>131 (8%)</a:t>
                      </a:r>
                    </a:p>
                  </a:txBody>
                  <a:tcPr marL="90000" marR="504000" marT="46800" marB="468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8367551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Patientencharakteristika II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616598"/>
              </p:ext>
            </p:extLst>
          </p:nvPr>
        </p:nvGraphicFramePr>
        <p:xfrm>
          <a:off x="539750" y="1616330"/>
          <a:ext cx="8280399" cy="465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0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Charakteristika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Placebo </a:t>
                      </a:r>
                    </a:p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(n=1.709)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n (%)</a:t>
                      </a:r>
                    </a:p>
                    <a:p>
                      <a:pPr algn="ctr"/>
                      <a:r>
                        <a:rPr lang="de-DE" sz="1400" b="1" dirty="0" err="1">
                          <a:solidFill>
                            <a:sysClr val="windowText" lastClr="000000"/>
                          </a:solidFill>
                        </a:rPr>
                        <a:t>Denosumab</a:t>
                      </a:r>
                      <a:endParaRPr lang="de-DE" sz="14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de-DE" sz="1400" b="1" dirty="0">
                          <a:solidFill>
                            <a:sysClr val="windowText" lastClr="000000"/>
                          </a:solidFill>
                        </a:rPr>
                        <a:t>(n=1.711)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080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b="0" dirty="0"/>
                        <a:t>Hormon-Rezeptor</a:t>
                      </a:r>
                      <a:r>
                        <a:rPr lang="de-DE" sz="1400" dirty="0"/>
                        <a:t>	</a:t>
                      </a:r>
                      <a:r>
                        <a:rPr lang="de-DE" sz="1400" baseline="0" dirty="0"/>
                        <a:t>ER-/PR+ o. ER+</a:t>
                      </a:r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/PR-</a:t>
                      </a:r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</a:t>
                      </a:r>
                      <a:r>
                        <a:rPr lang="de-DE" sz="1400" baseline="0" dirty="0"/>
                        <a:t>ER+/PR+</a:t>
                      </a:r>
                      <a:endParaRPr lang="de-DE" sz="14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273 (16%) </a:t>
                      </a:r>
                    </a:p>
                    <a:p>
                      <a:pPr algn="r"/>
                      <a:r>
                        <a:rPr lang="de-D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1434 (84%)</a:t>
                      </a:r>
                    </a:p>
                  </a:txBody>
                  <a:tcPr marL="90000" marR="540000" marT="46800" marB="468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305 (18%)</a:t>
                      </a:r>
                    </a:p>
                    <a:p>
                      <a:pPr algn="r"/>
                      <a:r>
                        <a:rPr lang="de-DE" sz="1400" dirty="0"/>
                        <a:t>1405 (82%)</a:t>
                      </a:r>
                    </a:p>
                  </a:txBody>
                  <a:tcPr marL="90000" marR="540000" marT="46800" marB="468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8988" algn="l"/>
                        </a:tabLst>
                        <a:defRPr/>
                      </a:pPr>
                      <a:r>
                        <a:rPr lang="de-DE" sz="1400" dirty="0"/>
                        <a:t>Östrogen-Rezeptor 	Negativ</a:t>
                      </a:r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Positiv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16 (&lt;1%)</a:t>
                      </a:r>
                    </a:p>
                    <a:p>
                      <a:pPr algn="r"/>
                      <a:r>
                        <a:rPr lang="de-DE" sz="1400" dirty="0"/>
                        <a:t>1693 (99%)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20 (1%)</a:t>
                      </a:r>
                    </a:p>
                    <a:p>
                      <a:pPr algn="r"/>
                      <a:r>
                        <a:rPr lang="de-DE" sz="1400" dirty="0"/>
                        <a:t>1691 (99%)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830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Progesteron-Rezeptor  Negativ</a:t>
                      </a:r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Positiv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257 (15%</a:t>
                      </a:r>
                      <a:r>
                        <a:rPr lang="de-DE" sz="1400" baseline="0" dirty="0"/>
                        <a:t>)</a:t>
                      </a:r>
                      <a:endParaRPr lang="de-DE" sz="1400" dirty="0"/>
                    </a:p>
                    <a:p>
                      <a:pPr algn="r"/>
                      <a:r>
                        <a:rPr lang="de-DE" sz="1400" dirty="0"/>
                        <a:t>1450 (85%)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286 (17%)</a:t>
                      </a:r>
                    </a:p>
                    <a:p>
                      <a:pPr algn="r"/>
                      <a:r>
                        <a:rPr lang="de-DE" sz="1400" dirty="0"/>
                        <a:t>1424 (83%)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HER2/neu</a:t>
                      </a:r>
                      <a:r>
                        <a:rPr lang="de-DE" sz="1400" baseline="0" dirty="0"/>
                        <a:t> </a:t>
                      </a:r>
                      <a:r>
                        <a:rPr lang="de-DE" sz="1400" dirty="0"/>
                        <a:t>	Negativ</a:t>
                      </a:r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Positiv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1592 (93%)</a:t>
                      </a:r>
                    </a:p>
                    <a:p>
                      <a:pPr algn="r"/>
                      <a:r>
                        <a:rPr lang="de-DE" sz="1400" dirty="0"/>
                        <a:t>113 (7%)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1605 (94%)</a:t>
                      </a:r>
                    </a:p>
                    <a:p>
                      <a:pPr algn="r"/>
                      <a:r>
                        <a:rPr lang="de-DE" sz="1400" dirty="0"/>
                        <a:t>103 (6%)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440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Chemotherapie	Keine</a:t>
                      </a:r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</a:t>
                      </a:r>
                      <a:r>
                        <a:rPr lang="de-DE" sz="1400" dirty="0" err="1"/>
                        <a:t>Adjuvant</a:t>
                      </a:r>
                      <a:endParaRPr lang="de-DE" sz="1400" dirty="0"/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Neo-</a:t>
                      </a:r>
                      <a:r>
                        <a:rPr lang="de-DE" sz="1400" dirty="0" err="1"/>
                        <a:t>Adjuvant</a:t>
                      </a:r>
                      <a:endParaRPr lang="de-DE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1287 (75%)</a:t>
                      </a:r>
                    </a:p>
                    <a:p>
                      <a:pPr algn="r"/>
                      <a:r>
                        <a:rPr lang="de-DE" sz="1400" dirty="0"/>
                        <a:t>329 (19%)</a:t>
                      </a:r>
                    </a:p>
                    <a:p>
                      <a:pPr algn="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93 (5%)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1288 (75%)</a:t>
                      </a:r>
                    </a:p>
                    <a:p>
                      <a:pPr algn="r"/>
                      <a:r>
                        <a:rPr lang="de-DE" sz="1400" dirty="0"/>
                        <a:t>338 (20%)</a:t>
                      </a:r>
                    </a:p>
                    <a:p>
                      <a:pPr algn="r"/>
                      <a:r>
                        <a:rPr lang="de-DE" sz="1400" dirty="0"/>
                        <a:t>85 (5%)</a:t>
                      </a:r>
                    </a:p>
                  </a:txBody>
                  <a:tcPr marL="90000" marR="54000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00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Start der AI-Therapie 	Gleichzeitig mit*</a:t>
                      </a:r>
                      <a:endParaRPr lang="de-DE" sz="1400" baseline="0" dirty="0"/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</a:t>
                      </a:r>
                      <a:r>
                        <a:rPr lang="de-DE" sz="1400" baseline="0" dirty="0"/>
                        <a:t>Vor*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269 (16%)</a:t>
                      </a:r>
                    </a:p>
                    <a:p>
                      <a:pPr algn="r"/>
                      <a:r>
                        <a:rPr lang="de-DE" sz="1400" dirty="0"/>
                        <a:t>1440 (84%)</a:t>
                      </a:r>
                    </a:p>
                  </a:txBody>
                  <a:tcPr marL="90000" marR="540000" marT="46800" marB="4680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270 (16%)</a:t>
                      </a:r>
                    </a:p>
                    <a:p>
                      <a:pPr algn="r"/>
                      <a:r>
                        <a:rPr lang="de-DE" sz="1400" dirty="0"/>
                        <a:t>1441</a:t>
                      </a:r>
                      <a:r>
                        <a:rPr lang="de-DE" sz="1400" baseline="0" dirty="0"/>
                        <a:t> (84%)</a:t>
                      </a:r>
                      <a:endParaRPr lang="de-DE" sz="1400" dirty="0"/>
                    </a:p>
                  </a:txBody>
                  <a:tcPr marL="90000" marR="540000" marT="46800" marB="4680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BMD LWS	T-Score&lt;-1,0</a:t>
                      </a:r>
                    </a:p>
                    <a:p>
                      <a:pPr>
                        <a:tabLst>
                          <a:tab pos="2058988" algn="l"/>
                        </a:tabLst>
                      </a:pPr>
                      <a:r>
                        <a:rPr lang="de-DE" sz="1400" dirty="0"/>
                        <a:t>	T-Score≥-1,0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775 (45%)</a:t>
                      </a:r>
                    </a:p>
                    <a:p>
                      <a:pPr algn="r"/>
                      <a:r>
                        <a:rPr lang="de-DE" sz="1400" dirty="0"/>
                        <a:t>934 (55%)</a:t>
                      </a:r>
                    </a:p>
                  </a:txBody>
                  <a:tcPr marL="90000" marR="540000" marT="46800" marB="468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773 (45%)</a:t>
                      </a:r>
                    </a:p>
                    <a:p>
                      <a:pPr algn="r"/>
                      <a:r>
                        <a:rPr lang="de-DE" sz="1400" dirty="0"/>
                        <a:t>938 (55%)</a:t>
                      </a:r>
                    </a:p>
                  </a:txBody>
                  <a:tcPr marL="90000" marR="540000" marT="46800" marB="468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4" descr="Michael Gnant - ABCSG-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020340" y="6525430"/>
            <a:ext cx="17636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*Gabe der Studienmedikation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42341002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Primärer Endpunkt 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7" t="21829" r="1819" b="24101"/>
          <a:stretch/>
        </p:blipFill>
        <p:spPr bwMode="auto">
          <a:xfrm>
            <a:off x="1263099" y="2516031"/>
            <a:ext cx="6477341" cy="249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Gerade Verbindung 3"/>
          <p:cNvCxnSpPr/>
          <p:nvPr/>
        </p:nvCxnSpPr>
        <p:spPr bwMode="auto">
          <a:xfrm>
            <a:off x="1259330" y="2354370"/>
            <a:ext cx="210" cy="26588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1259540" y="5013220"/>
            <a:ext cx="64809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187320" y="5013220"/>
            <a:ext cx="7327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187530" y="4509150"/>
            <a:ext cx="7327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187530" y="3933070"/>
            <a:ext cx="7327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187530" y="3429000"/>
            <a:ext cx="7327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187530" y="2852920"/>
            <a:ext cx="7327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187530" y="2348850"/>
            <a:ext cx="7327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V="1">
            <a:off x="126080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176361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226768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277175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327582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 flipV="1">
            <a:off x="377989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 flipV="1">
            <a:off x="428396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478803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529210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579617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637225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687632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7380390" y="5013220"/>
            <a:ext cx="0" cy="720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7994D1"/>
                    </a:gs>
                    <a:gs pos="100000">
                      <a:srgbClr val="7994D1">
                        <a:gamma/>
                        <a:shade val="74902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905080" y="436513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5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827480" y="37997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10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827480" y="329602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15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827480" y="271994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20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827480" y="221587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25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07380" y="5765270"/>
            <a:ext cx="835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975"/>
            <a:r>
              <a:rPr lang="de-DE" sz="1000" dirty="0"/>
              <a:t>Placebo			1709		1660		1470		1265		1069		921	785	  637		513		384		275		185  		112</a:t>
            </a:r>
          </a:p>
          <a:p>
            <a:pPr defTabSz="180975"/>
            <a:r>
              <a:rPr lang="de-DE" sz="1000" dirty="0" err="1"/>
              <a:t>Denosumab</a:t>
            </a:r>
            <a:r>
              <a:rPr lang="de-DE" sz="1000" dirty="0"/>
              <a:t>	1711		1665		1488		1297		1118		965	823	  688		549		432		305		221		116		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1597539" y="5078807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6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2051650" y="507880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12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2607548" y="507880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18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3059790" y="50788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24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3589774" y="50927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30</a:t>
            </a:r>
          </a:p>
        </p:txBody>
      </p:sp>
      <p:sp>
        <p:nvSpPr>
          <p:cNvPr id="79" name="Textfeld 78"/>
          <p:cNvSpPr txBox="1"/>
          <p:nvPr/>
        </p:nvSpPr>
        <p:spPr>
          <a:xfrm>
            <a:off x="4090216" y="509164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36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4597914" y="508952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42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5105612" y="508740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48</a:t>
            </a:r>
          </a:p>
        </p:txBody>
      </p:sp>
      <p:sp>
        <p:nvSpPr>
          <p:cNvPr id="82" name="Textfeld 81"/>
          <p:cNvSpPr txBox="1"/>
          <p:nvPr/>
        </p:nvSpPr>
        <p:spPr>
          <a:xfrm>
            <a:off x="5613310" y="508529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54</a:t>
            </a:r>
          </a:p>
        </p:txBody>
      </p:sp>
      <p:sp>
        <p:nvSpPr>
          <p:cNvPr id="83" name="Textfeld 82"/>
          <p:cNvSpPr txBox="1"/>
          <p:nvPr/>
        </p:nvSpPr>
        <p:spPr>
          <a:xfrm>
            <a:off x="6182134" y="509251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60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6686204" y="509974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66</a:t>
            </a:r>
          </a:p>
        </p:txBody>
      </p:sp>
      <p:sp>
        <p:nvSpPr>
          <p:cNvPr id="85" name="Textfeld 84"/>
          <p:cNvSpPr txBox="1"/>
          <p:nvPr/>
        </p:nvSpPr>
        <p:spPr>
          <a:xfrm>
            <a:off x="7190274" y="51069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72</a:t>
            </a:r>
          </a:p>
        </p:txBody>
      </p:sp>
      <p:sp>
        <p:nvSpPr>
          <p:cNvPr id="33" name="Rechteck 32"/>
          <p:cNvSpPr/>
          <p:nvPr/>
        </p:nvSpPr>
        <p:spPr>
          <a:xfrm>
            <a:off x="387398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	</a:t>
            </a:r>
          </a:p>
        </p:txBody>
      </p:sp>
      <p:sp>
        <p:nvSpPr>
          <p:cNvPr id="2048" name="Textfeld 2047"/>
          <p:cNvSpPr txBox="1"/>
          <p:nvPr/>
        </p:nvSpPr>
        <p:spPr>
          <a:xfrm rot="16200000">
            <a:off x="-396157" y="3573553"/>
            <a:ext cx="2108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Fraktur-Risiko (%)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1118105" y="5072035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89" name="Textfeld 88"/>
          <p:cNvSpPr txBox="1"/>
          <p:nvPr/>
        </p:nvSpPr>
        <p:spPr>
          <a:xfrm>
            <a:off x="905080" y="48692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0</a:t>
            </a:r>
          </a:p>
        </p:txBody>
      </p:sp>
      <p:sp>
        <p:nvSpPr>
          <p:cNvPr id="2049" name="Textfeld 2048"/>
          <p:cNvSpPr txBox="1"/>
          <p:nvPr/>
        </p:nvSpPr>
        <p:spPr>
          <a:xfrm>
            <a:off x="2699740" y="5373270"/>
            <a:ext cx="3316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Zeit seit Randomisierung (Monate)</a:t>
            </a:r>
          </a:p>
        </p:txBody>
      </p:sp>
      <p:sp>
        <p:nvSpPr>
          <p:cNvPr id="2052" name="Textfeld 2051"/>
          <p:cNvSpPr txBox="1"/>
          <p:nvPr/>
        </p:nvSpPr>
        <p:spPr>
          <a:xfrm>
            <a:off x="6372250" y="2256133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Placebo</a:t>
            </a:r>
          </a:p>
        </p:txBody>
      </p:sp>
      <p:sp>
        <p:nvSpPr>
          <p:cNvPr id="93" name="Textfeld 92"/>
          <p:cNvSpPr txBox="1"/>
          <p:nvPr/>
        </p:nvSpPr>
        <p:spPr>
          <a:xfrm>
            <a:off x="6097100" y="4412010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Denosumab</a:t>
            </a:r>
            <a:endParaRPr lang="de-DE" dirty="0"/>
          </a:p>
        </p:txBody>
      </p:sp>
      <p:sp>
        <p:nvSpPr>
          <p:cNvPr id="2053" name="Rechteck 2052"/>
          <p:cNvSpPr/>
          <p:nvPr/>
        </p:nvSpPr>
        <p:spPr>
          <a:xfrm>
            <a:off x="468180" y="1399725"/>
            <a:ext cx="82804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Zeit von der Randomisierung bis zur ersten klinischen Fraktur</a:t>
            </a:r>
          </a:p>
        </p:txBody>
      </p:sp>
      <p:pic>
        <p:nvPicPr>
          <p:cNvPr id="55" name="Picture 4" descr="Michael Gnant - ABCSG-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279009530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1797" y="53476"/>
            <a:ext cx="853572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63C3"/>
                </a:solidFill>
              </a:rPr>
              <a:t>Ergebnisse: Primärer Endpunkt </a:t>
            </a:r>
            <a:endParaRPr lang="en-US" sz="2000" kern="0" dirty="0">
              <a:solidFill>
                <a:srgbClr val="0063C3"/>
              </a:solidFill>
            </a:endParaRPr>
          </a:p>
        </p:txBody>
      </p:sp>
      <p:sp>
        <p:nvSpPr>
          <p:cNvPr id="2053" name="Rechteck 2052"/>
          <p:cNvSpPr/>
          <p:nvPr/>
        </p:nvSpPr>
        <p:spPr>
          <a:xfrm>
            <a:off x="1357796" y="2180630"/>
            <a:ext cx="2782143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Klinische Frakturen</a:t>
            </a:r>
          </a:p>
        </p:txBody>
      </p:sp>
      <p:grpSp>
        <p:nvGrpSpPr>
          <p:cNvPr id="109" name="Gruppieren 108"/>
          <p:cNvGrpSpPr/>
          <p:nvPr/>
        </p:nvGrpSpPr>
        <p:grpSpPr>
          <a:xfrm>
            <a:off x="430588" y="2527244"/>
            <a:ext cx="3410984" cy="3592014"/>
            <a:chOff x="472302" y="3304717"/>
            <a:chExt cx="5762684" cy="2854508"/>
          </a:xfrm>
        </p:grpSpPr>
        <p:graphicFrame>
          <p:nvGraphicFramePr>
            <p:cNvPr id="110" name="Diagramm 109"/>
            <p:cNvGraphicFramePr/>
            <p:nvPr>
              <p:extLst>
                <p:ext uri="{D42A27DB-BD31-4B8C-83A1-F6EECF244321}">
                  <p14:modId xmlns:p14="http://schemas.microsoft.com/office/powerpoint/2010/main" val="3359897889"/>
                </p:ext>
              </p:extLst>
            </p:nvPr>
          </p:nvGraphicFramePr>
          <p:xfrm>
            <a:off x="1262106" y="3304717"/>
            <a:ext cx="4972880" cy="259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1" name="Textfeld 110"/>
            <p:cNvSpPr txBox="1"/>
            <p:nvPr/>
          </p:nvSpPr>
          <p:spPr>
            <a:xfrm>
              <a:off x="2038774" y="5743432"/>
              <a:ext cx="2421798" cy="41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Denosumab</a:t>
              </a:r>
            </a:p>
            <a:p>
              <a:pPr algn="ctr"/>
              <a:r>
                <a:rPr lang="de-DE" sz="1400" dirty="0"/>
                <a:t>92/1711</a:t>
              </a:r>
            </a:p>
          </p:txBody>
        </p:sp>
        <p:sp>
          <p:nvSpPr>
            <p:cNvPr id="112" name="Textfeld 111"/>
            <p:cNvSpPr txBox="1"/>
            <p:nvPr/>
          </p:nvSpPr>
          <p:spPr>
            <a:xfrm>
              <a:off x="4248552" y="5743432"/>
              <a:ext cx="1897339" cy="41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Placebo</a:t>
              </a:r>
            </a:p>
            <a:p>
              <a:pPr algn="ctr"/>
              <a:r>
                <a:rPr lang="de-DE" sz="1400" dirty="0"/>
                <a:t>176/1709</a:t>
              </a:r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72302" y="3366796"/>
              <a:ext cx="675966" cy="255906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de-DE" sz="1400" dirty="0"/>
                <a:t>Anzahl der Frakturen insgesamt</a:t>
              </a: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4609443" y="2780941"/>
            <a:ext cx="3737188" cy="1857632"/>
            <a:chOff x="2924176" y="3212611"/>
            <a:chExt cx="3737188" cy="1857632"/>
          </a:xfrm>
        </p:grpSpPr>
        <p:sp>
          <p:nvSpPr>
            <p:cNvPr id="115" name="Text Box 141"/>
            <p:cNvSpPr txBox="1">
              <a:spLocks noChangeArrowheads="1"/>
            </p:cNvSpPr>
            <p:nvPr/>
          </p:nvSpPr>
          <p:spPr bwMode="auto">
            <a:xfrm>
              <a:off x="4657115" y="4762466"/>
              <a:ext cx="591829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de-DE" sz="1400" dirty="0">
                  <a:solidFill>
                    <a:srgbClr val="0063C3"/>
                  </a:solidFill>
                </a:rPr>
                <a:t>0,65</a:t>
              </a:r>
            </a:p>
          </p:txBody>
        </p:sp>
        <p:sp>
          <p:nvSpPr>
            <p:cNvPr id="116" name="Text Box 142"/>
            <p:cNvSpPr txBox="1">
              <a:spLocks noChangeArrowheads="1"/>
            </p:cNvSpPr>
            <p:nvPr/>
          </p:nvSpPr>
          <p:spPr bwMode="auto">
            <a:xfrm>
              <a:off x="5351390" y="4731689"/>
              <a:ext cx="13099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de-DE" sz="1600" b="1" dirty="0">
                  <a:solidFill>
                    <a:srgbClr val="0063C3"/>
                  </a:solidFill>
                </a:rPr>
                <a:t>p&lt;0,0001</a:t>
              </a:r>
            </a:p>
          </p:txBody>
        </p:sp>
        <p:sp>
          <p:nvSpPr>
            <p:cNvPr id="117" name="Text Box 147"/>
            <p:cNvSpPr txBox="1">
              <a:spLocks noChangeArrowheads="1"/>
            </p:cNvSpPr>
            <p:nvPr/>
          </p:nvSpPr>
          <p:spPr bwMode="auto">
            <a:xfrm>
              <a:off x="3131800" y="4762466"/>
              <a:ext cx="59182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l"/>
              <a:r>
                <a:rPr lang="de-DE" sz="1400" dirty="0">
                  <a:solidFill>
                    <a:srgbClr val="0063C3"/>
                  </a:solidFill>
                </a:rPr>
                <a:t>0,39</a:t>
              </a:r>
            </a:p>
          </p:txBody>
        </p:sp>
        <p:sp>
          <p:nvSpPr>
            <p:cNvPr id="118" name="Text Box 148"/>
            <p:cNvSpPr txBox="1">
              <a:spLocks noChangeArrowheads="1"/>
            </p:cNvSpPr>
            <p:nvPr/>
          </p:nvSpPr>
          <p:spPr bwMode="auto">
            <a:xfrm>
              <a:off x="3972676" y="4509150"/>
              <a:ext cx="5052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de-DE" sz="1400" b="1" dirty="0">
                  <a:solidFill>
                    <a:srgbClr val="0063C3"/>
                  </a:solidFill>
                </a:rPr>
                <a:t>0,5</a:t>
              </a:r>
            </a:p>
          </p:txBody>
        </p:sp>
        <p:sp>
          <p:nvSpPr>
            <p:cNvPr id="119" name="Line 150"/>
            <p:cNvSpPr>
              <a:spLocks noChangeShapeType="1"/>
            </p:cNvSpPr>
            <p:nvPr/>
          </p:nvSpPr>
          <p:spPr bwMode="auto">
            <a:xfrm flipV="1">
              <a:off x="3787126" y="4921736"/>
              <a:ext cx="838164" cy="0"/>
            </a:xfrm>
            <a:prstGeom prst="line">
              <a:avLst/>
            </a:prstGeom>
            <a:solidFill>
              <a:srgbClr val="2A437A"/>
            </a:solidFill>
            <a:ln w="19050">
              <a:solidFill>
                <a:srgbClr val="0063C3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20" name="Line 151"/>
            <p:cNvSpPr>
              <a:spLocks noChangeShapeType="1"/>
            </p:cNvSpPr>
            <p:nvPr/>
          </p:nvSpPr>
          <p:spPr bwMode="auto">
            <a:xfrm>
              <a:off x="3779838" y="4854404"/>
              <a:ext cx="0" cy="134665"/>
            </a:xfrm>
            <a:prstGeom prst="line">
              <a:avLst/>
            </a:prstGeom>
            <a:solidFill>
              <a:srgbClr val="2A437A"/>
            </a:solidFill>
            <a:ln w="19050">
              <a:solidFill>
                <a:srgbClr val="0063C3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21" name="Line 152"/>
            <p:cNvSpPr>
              <a:spLocks noChangeShapeType="1"/>
            </p:cNvSpPr>
            <p:nvPr/>
          </p:nvSpPr>
          <p:spPr bwMode="auto">
            <a:xfrm>
              <a:off x="4629663" y="4856508"/>
              <a:ext cx="0" cy="134665"/>
            </a:xfrm>
            <a:prstGeom prst="line">
              <a:avLst/>
            </a:prstGeom>
            <a:solidFill>
              <a:srgbClr val="2A437A"/>
            </a:solidFill>
            <a:ln w="19050">
              <a:solidFill>
                <a:srgbClr val="0063C3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22" name="Line 167"/>
            <p:cNvSpPr>
              <a:spLocks noChangeShapeType="1"/>
            </p:cNvSpPr>
            <p:nvPr/>
          </p:nvSpPr>
          <p:spPr bwMode="auto">
            <a:xfrm flipV="1">
              <a:off x="2924176" y="4083856"/>
              <a:ext cx="3177090" cy="3867"/>
            </a:xfrm>
            <a:prstGeom prst="line">
              <a:avLst/>
            </a:prstGeom>
            <a:noFill/>
            <a:ln w="9525">
              <a:solidFill>
                <a:srgbClr val="0063C3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23" name="Line 168"/>
            <p:cNvSpPr>
              <a:spLocks noChangeShapeType="1"/>
            </p:cNvSpPr>
            <p:nvPr/>
          </p:nvSpPr>
          <p:spPr bwMode="auto">
            <a:xfrm>
              <a:off x="3332163" y="3948919"/>
              <a:ext cx="0" cy="134937"/>
            </a:xfrm>
            <a:prstGeom prst="line">
              <a:avLst/>
            </a:prstGeom>
            <a:noFill/>
            <a:ln w="9525">
              <a:solidFill>
                <a:srgbClr val="006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24" name="Line 169"/>
            <p:cNvSpPr>
              <a:spLocks noChangeShapeType="1"/>
            </p:cNvSpPr>
            <p:nvPr/>
          </p:nvSpPr>
          <p:spPr bwMode="auto">
            <a:xfrm>
              <a:off x="4177507" y="3948919"/>
              <a:ext cx="0" cy="134937"/>
            </a:xfrm>
            <a:prstGeom prst="line">
              <a:avLst/>
            </a:prstGeom>
            <a:noFill/>
            <a:ln w="9525">
              <a:solidFill>
                <a:srgbClr val="006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25" name="Text Box 170"/>
            <p:cNvSpPr txBox="1">
              <a:spLocks noChangeArrowheads="1"/>
            </p:cNvSpPr>
            <p:nvPr/>
          </p:nvSpPr>
          <p:spPr bwMode="auto">
            <a:xfrm>
              <a:off x="3124200" y="3663168"/>
              <a:ext cx="53412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l"/>
              <a:r>
                <a:rPr lang="de-DE" sz="1200" dirty="0">
                  <a:solidFill>
                    <a:srgbClr val="0063C3"/>
                  </a:solidFill>
                </a:rPr>
                <a:t>0,25</a:t>
              </a:r>
            </a:p>
          </p:txBody>
        </p:sp>
        <p:sp>
          <p:nvSpPr>
            <p:cNvPr id="126" name="Text Box 171"/>
            <p:cNvSpPr txBox="1">
              <a:spLocks noChangeArrowheads="1"/>
            </p:cNvSpPr>
            <p:nvPr/>
          </p:nvSpPr>
          <p:spPr bwMode="auto">
            <a:xfrm>
              <a:off x="3982272" y="3663168"/>
              <a:ext cx="4363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l"/>
              <a:r>
                <a:rPr lang="de-DE" sz="1200" dirty="0">
                  <a:solidFill>
                    <a:srgbClr val="0063C3"/>
                  </a:solidFill>
                </a:rPr>
                <a:t>0,5</a:t>
              </a:r>
            </a:p>
          </p:txBody>
        </p:sp>
        <p:sp>
          <p:nvSpPr>
            <p:cNvPr id="127" name="Text Box 172"/>
            <p:cNvSpPr txBox="1">
              <a:spLocks noChangeArrowheads="1"/>
            </p:cNvSpPr>
            <p:nvPr/>
          </p:nvSpPr>
          <p:spPr bwMode="auto">
            <a:xfrm>
              <a:off x="4817269" y="3663168"/>
              <a:ext cx="53412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l"/>
              <a:r>
                <a:rPr lang="de-DE" sz="1200" dirty="0">
                  <a:solidFill>
                    <a:srgbClr val="0063C3"/>
                  </a:solidFill>
                </a:rPr>
                <a:t>0,75</a:t>
              </a:r>
            </a:p>
          </p:txBody>
        </p:sp>
        <p:sp>
          <p:nvSpPr>
            <p:cNvPr id="128" name="Text Box 173"/>
            <p:cNvSpPr txBox="1">
              <a:spLocks noChangeArrowheads="1"/>
            </p:cNvSpPr>
            <p:nvPr/>
          </p:nvSpPr>
          <p:spPr bwMode="auto">
            <a:xfrm>
              <a:off x="5048680" y="3212611"/>
              <a:ext cx="1847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DE" sz="1600" dirty="0">
                <a:solidFill>
                  <a:srgbClr val="0063C3"/>
                </a:solidFill>
              </a:endParaRPr>
            </a:p>
          </p:txBody>
        </p:sp>
        <p:sp>
          <p:nvSpPr>
            <p:cNvPr id="129" name="Line 176"/>
            <p:cNvSpPr>
              <a:spLocks noChangeShapeType="1"/>
            </p:cNvSpPr>
            <p:nvPr/>
          </p:nvSpPr>
          <p:spPr bwMode="auto">
            <a:xfrm>
              <a:off x="5022851" y="3948918"/>
              <a:ext cx="0" cy="134938"/>
            </a:xfrm>
            <a:prstGeom prst="line">
              <a:avLst/>
            </a:prstGeom>
            <a:noFill/>
            <a:ln w="9525">
              <a:solidFill>
                <a:srgbClr val="006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30" name="Line 177"/>
            <p:cNvSpPr>
              <a:spLocks noChangeShapeType="1"/>
            </p:cNvSpPr>
            <p:nvPr/>
          </p:nvSpPr>
          <p:spPr bwMode="auto">
            <a:xfrm>
              <a:off x="5867400" y="3936218"/>
              <a:ext cx="0" cy="134938"/>
            </a:xfrm>
            <a:prstGeom prst="line">
              <a:avLst/>
            </a:prstGeom>
            <a:noFill/>
            <a:ln w="9525">
              <a:solidFill>
                <a:srgbClr val="006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31" name="Text Box 178"/>
            <p:cNvSpPr txBox="1">
              <a:spLocks noChangeArrowheads="1"/>
            </p:cNvSpPr>
            <p:nvPr/>
          </p:nvSpPr>
          <p:spPr bwMode="auto">
            <a:xfrm>
              <a:off x="5664927" y="3663168"/>
              <a:ext cx="4363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l"/>
              <a:r>
                <a:rPr lang="de-DE" sz="1200" dirty="0">
                  <a:solidFill>
                    <a:srgbClr val="0063C3"/>
                  </a:solidFill>
                </a:rPr>
                <a:t>1,0</a:t>
              </a:r>
            </a:p>
          </p:txBody>
        </p:sp>
        <p:sp>
          <p:nvSpPr>
            <p:cNvPr id="132" name="Line 179"/>
            <p:cNvSpPr>
              <a:spLocks noChangeShapeType="1"/>
            </p:cNvSpPr>
            <p:nvPr/>
          </p:nvSpPr>
          <p:spPr bwMode="auto">
            <a:xfrm>
              <a:off x="5868195" y="3948919"/>
              <a:ext cx="0" cy="134937"/>
            </a:xfrm>
            <a:prstGeom prst="line">
              <a:avLst/>
            </a:prstGeom>
            <a:noFill/>
            <a:ln w="9525">
              <a:solidFill>
                <a:srgbClr val="006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solidFill>
                  <a:srgbClr val="2A437A"/>
                </a:solidFill>
              </a:endParaRPr>
            </a:p>
          </p:txBody>
        </p:sp>
        <p:sp>
          <p:nvSpPr>
            <p:cNvPr id="133" name="Oval 181"/>
            <p:cNvSpPr>
              <a:spLocks noChangeArrowheads="1"/>
            </p:cNvSpPr>
            <p:nvPr/>
          </p:nvSpPr>
          <p:spPr bwMode="auto">
            <a:xfrm>
              <a:off x="4101398" y="4841704"/>
              <a:ext cx="157162" cy="152400"/>
            </a:xfrm>
            <a:prstGeom prst="ellipse">
              <a:avLst/>
            </a:prstGeom>
            <a:solidFill>
              <a:srgbClr val="0063C3"/>
            </a:solidFill>
            <a:ln>
              <a:solidFill>
                <a:srgbClr val="0063C3"/>
              </a:solidFill>
            </a:ln>
          </p:spPr>
          <p:txBody>
            <a:bodyPr wrap="none" anchor="ctr"/>
            <a:lstStyle/>
            <a:p>
              <a:pPr algn="ctr"/>
              <a:endParaRPr lang="de-DE">
                <a:solidFill>
                  <a:srgbClr val="2A437A"/>
                </a:solidFill>
              </a:endParaRPr>
            </a:p>
          </p:txBody>
        </p:sp>
      </p:grpSp>
      <p:sp>
        <p:nvSpPr>
          <p:cNvPr id="135" name="Rechteck 134"/>
          <p:cNvSpPr/>
          <p:nvPr/>
        </p:nvSpPr>
        <p:spPr>
          <a:xfrm>
            <a:off x="428424" y="1404146"/>
            <a:ext cx="82804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/>
              <a:t>Denosumab reduzierte signifikant die Anzahl klinischer Frakturen.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568624" y="2180630"/>
            <a:ext cx="425152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325092"/>
              </a:buClr>
              <a:buSzPct val="75000"/>
              <a:tabLst>
                <a:tab pos="177800" algn="l"/>
              </a:tabLst>
            </a:pPr>
            <a:r>
              <a:rPr lang="de-DE" dirty="0" err="1"/>
              <a:t>Hazard</a:t>
            </a:r>
            <a:r>
              <a:rPr lang="de-DE" dirty="0"/>
              <a:t> Ratio (HR) vs. Placebo </a:t>
            </a:r>
          </a:p>
        </p:txBody>
      </p:sp>
      <p:pic>
        <p:nvPicPr>
          <p:cNvPr id="33" name="Picture 4" descr="Michael Gnant - ABCSG-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4" r="-4317"/>
          <a:stretch/>
        </p:blipFill>
        <p:spPr bwMode="auto">
          <a:xfrm>
            <a:off x="8244510" y="67763"/>
            <a:ext cx="87187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Placeholder 2"/>
          <p:cNvSpPr txBox="1">
            <a:spLocks/>
          </p:cNvSpPr>
          <p:nvPr/>
        </p:nvSpPr>
        <p:spPr bwMode="auto">
          <a:xfrm>
            <a:off x="422137" y="6457291"/>
            <a:ext cx="401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SzPct val="120000"/>
              <a:buFont typeface="Arial" panose="020B0604020202020204" pitchFamily="34" charset="0"/>
              <a:buNone/>
              <a:defRPr sz="1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rgbClr val="00446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GB" dirty="0"/>
            </a:br>
            <a:r>
              <a:rPr lang="en-GB" dirty="0">
                <a:solidFill>
                  <a:schemeClr val="hlink"/>
                </a:solidFill>
                <a:latin typeface="Verdana" pitchFamily="34" charset="0"/>
                <a:cs typeface="+mn-cs"/>
              </a:rPr>
              <a:t>Gnant M, et al. Lancet 2015;386:433–43.</a:t>
            </a:r>
          </a:p>
        </p:txBody>
      </p:sp>
    </p:spTree>
    <p:extLst>
      <p:ext uri="{BB962C8B-B14F-4D97-AF65-F5344CB8AC3E}">
        <p14:creationId xmlns:p14="http://schemas.microsoft.com/office/powerpoint/2010/main" val="3698468340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8a7e602-fa17-4d97-a845-2cf8dea7bff1"/>
</p:tagLst>
</file>

<file path=ppt/theme/theme1.xml><?xml version="1.0" encoding="utf-8"?>
<a:theme xmlns:a="http://schemas.openxmlformats.org/drawingml/2006/main" name="Kongress Slides">
  <a:themeElements>
    <a:clrScheme name="Metaanalysis_Neulasta 3">
      <a:dk1>
        <a:srgbClr val="000000"/>
      </a:dk1>
      <a:lt1>
        <a:srgbClr val="FFFFFF"/>
      </a:lt1>
      <a:dk2>
        <a:srgbClr val="FFFFFF"/>
      </a:dk2>
      <a:lt2>
        <a:srgbClr val="0000CC"/>
      </a:lt2>
      <a:accent1>
        <a:srgbClr val="296DC0"/>
      </a:accent1>
      <a:accent2>
        <a:srgbClr val="29BD96"/>
      </a:accent2>
      <a:accent3>
        <a:srgbClr val="FFFFFF"/>
      </a:accent3>
      <a:accent4>
        <a:srgbClr val="000000"/>
      </a:accent4>
      <a:accent5>
        <a:srgbClr val="ACBADC"/>
      </a:accent5>
      <a:accent6>
        <a:srgbClr val="24AB87"/>
      </a:accent6>
      <a:hlink>
        <a:srgbClr val="969696"/>
      </a:hlink>
      <a:folHlink>
        <a:srgbClr val="9966FF"/>
      </a:folHlink>
    </a:clrScheme>
    <a:fontScheme name="Metaanalysis_Neulast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gradFill rotWithShape="1">
                <a:gsLst>
                  <a:gs pos="0">
                    <a:srgbClr val="7994D1"/>
                  </a:gs>
                  <a:gs pos="100000">
                    <a:srgbClr val="7994D1">
                      <a:gamma/>
                      <a:shade val="74902"/>
                      <a:invGamma/>
                    </a:srgbClr>
                  </a:gs>
                </a:gsLst>
                <a:lin ang="0" scaled="1"/>
              </a:gra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1">
                <a:gsLst>
                  <a:gs pos="0">
                    <a:srgbClr val="7994D1"/>
                  </a:gs>
                  <a:gs pos="100000">
                    <a:srgbClr val="7994D1">
                      <a:gamma/>
                      <a:shade val="74902"/>
                      <a:invGamma/>
                    </a:srgbClr>
                  </a:gs>
                </a:gsLst>
                <a:lin ang="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Metaanalysis_Neulasta 1">
        <a:dk1>
          <a:srgbClr val="000000"/>
        </a:dk1>
        <a:lt1>
          <a:srgbClr val="EAEAEA"/>
        </a:lt1>
        <a:dk2>
          <a:srgbClr val="FFFFFF"/>
        </a:dk2>
        <a:lt2>
          <a:srgbClr val="5F5F5F"/>
        </a:lt2>
        <a:accent1>
          <a:srgbClr val="296DC0"/>
        </a:accent1>
        <a:accent2>
          <a:srgbClr val="66CCCC"/>
        </a:accent2>
        <a:accent3>
          <a:srgbClr val="F3F3F3"/>
        </a:accent3>
        <a:accent4>
          <a:srgbClr val="000000"/>
        </a:accent4>
        <a:accent5>
          <a:srgbClr val="ACBADC"/>
        </a:accent5>
        <a:accent6>
          <a:srgbClr val="5CB9B9"/>
        </a:accent6>
        <a:hlink>
          <a:srgbClr val="808080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taanalysis_Neulasta 2">
        <a:dk1>
          <a:srgbClr val="000000"/>
        </a:dk1>
        <a:lt1>
          <a:srgbClr val="FFFFFF"/>
        </a:lt1>
        <a:dk2>
          <a:srgbClr val="FFFFFF"/>
        </a:dk2>
        <a:lt2>
          <a:srgbClr val="5F5F5F"/>
        </a:lt2>
        <a:accent1>
          <a:srgbClr val="296DC0"/>
        </a:accent1>
        <a:accent2>
          <a:srgbClr val="66CCCC"/>
        </a:accent2>
        <a:accent3>
          <a:srgbClr val="FFFFFF"/>
        </a:accent3>
        <a:accent4>
          <a:srgbClr val="000000"/>
        </a:accent4>
        <a:accent5>
          <a:srgbClr val="ACBADC"/>
        </a:accent5>
        <a:accent6>
          <a:srgbClr val="5CB9B9"/>
        </a:accent6>
        <a:hlink>
          <a:srgbClr val="808080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taanalysis_Neulasta 3">
        <a:dk1>
          <a:srgbClr val="000000"/>
        </a:dk1>
        <a:lt1>
          <a:srgbClr val="FFFFFF"/>
        </a:lt1>
        <a:dk2>
          <a:srgbClr val="FFFFFF"/>
        </a:dk2>
        <a:lt2>
          <a:srgbClr val="0000CC"/>
        </a:lt2>
        <a:accent1>
          <a:srgbClr val="296DC0"/>
        </a:accent1>
        <a:accent2>
          <a:srgbClr val="29BD96"/>
        </a:accent2>
        <a:accent3>
          <a:srgbClr val="FFFFFF"/>
        </a:accent3>
        <a:accent4>
          <a:srgbClr val="000000"/>
        </a:accent4>
        <a:accent5>
          <a:srgbClr val="ACBADC"/>
        </a:accent5>
        <a:accent6>
          <a:srgbClr val="24AB87"/>
        </a:accent6>
        <a:hlink>
          <a:srgbClr val="969696"/>
        </a:hlink>
        <a:folHlink>
          <a:srgbClr val="99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CDA1D4E2674448A0902ACE23E2F7F3" ma:contentTypeVersion="" ma:contentTypeDescription="Create a new document." ma:contentTypeScope="" ma:versionID="191e445e0c050d4b632f7bb5b3be5307">
  <xsd:schema xmlns:xsd="http://www.w3.org/2001/XMLSchema" xmlns:xs="http://www.w3.org/2001/XMLSchema" xmlns:p="http://schemas.microsoft.com/office/2006/metadata/properties" xmlns:ns2="9CC6DA9F-6D81-45C4-89C4-7EB77718B956" xmlns:ns3="42fe046d-86dd-43d2-bdc0-8f834945f3f1" xmlns:ns4="9cc6da9f-6d81-45c4-89c4-7eb77718b956" xmlns:ns5="dc2db4f8-0dc0-4834-9a51-1c3a49a46568" targetNamespace="http://schemas.microsoft.com/office/2006/metadata/properties" ma:root="true" ma:fieldsID="68cf666af73d6c3ab4e625def342c171" ns2:_="" ns3:_="" ns4:_="" ns5:_="">
    <xsd:import namespace="9CC6DA9F-6D81-45C4-89C4-7EB77718B956"/>
    <xsd:import namespace="42fe046d-86dd-43d2-bdc0-8f834945f3f1"/>
    <xsd:import namespace="9cc6da9f-6d81-45c4-89c4-7eb77718b956"/>
    <xsd:import namespace="dc2db4f8-0dc0-4834-9a51-1c3a49a465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6DA9F-6D81-45C4-89C4-7EB77718B9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fe046d-86dd-43d2-bdc0-8f834945f3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6da9f-6d81-45c4-89c4-7eb77718b956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dd9da6-50f7-440a-9788-2f68cc8af5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db4f8-0dc0-4834-9a51-1c3a49a4656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ec229f0-7080-4adc-9a12-c317d1c33825}" ma:internalName="TaxCatchAll" ma:showField="CatchAllData" ma:web="fa15be3e-fb01-4526-974f-3b160512d6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sisl xmlns:xsi="http://www.w3.org/2001/XMLSchema-instance" xmlns:xsd="http://www.w3.org/2001/XMLSchema" xmlns="http://www.boldonjames.com/2008/01/sie/internal/label" sislVersion="0" policy="82ad3a63-90ad-4a46-a3cb-757f4658e205" origin="userSelected">
  <element uid="03e9b10b-a1f9-4a88-9630-476473f62285" value=""/>
  <element uid="7349a702-6462-4442-88eb-c64cd513835c" value=""/>
  <element uid="9036a7a1-5a4f-48d3-b24b-dfdab053dac9" value=""/>
</sisl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2db4f8-0dc0-4834-9a51-1c3a49a46568" xsi:nil="true"/>
    <lcf76f155ced4ddcb4097134ff3c332f xmlns="9cc6da9f-6d81-45c4-89c4-7eb77718b9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EAA261-5E57-4503-B631-A0717A14A9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F3F35C-8DE8-46E0-A27E-C78B88981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C6DA9F-6D81-45C4-89C4-7EB77718B956"/>
    <ds:schemaRef ds:uri="42fe046d-86dd-43d2-bdc0-8f834945f3f1"/>
    <ds:schemaRef ds:uri="9cc6da9f-6d81-45c4-89c4-7eb77718b956"/>
    <ds:schemaRef ds:uri="dc2db4f8-0dc0-4834-9a51-1c3a49a465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A21A8D-5AF4-4012-881F-BD44DE6B983A}">
  <ds:schemaRefs>
    <ds:schemaRef ds:uri="http://www.w3.org/2001/XMLSchema"/>
    <ds:schemaRef ds:uri="http://www.boldonjames.com/2008/01/sie/internal/label"/>
  </ds:schemaRefs>
</ds:datastoreItem>
</file>

<file path=customXml/itemProps4.xml><?xml version="1.0" encoding="utf-8"?>
<ds:datastoreItem xmlns:ds="http://schemas.openxmlformats.org/officeDocument/2006/customXml" ds:itemID="{FCEA99D2-FEE0-45EE-B1F5-A23CF6CD350E}">
  <ds:schemaRefs>
    <ds:schemaRef ds:uri="http://purl.org/dc/elements/1.1/"/>
    <ds:schemaRef ds:uri="http://schemas.microsoft.com/office/2006/metadata/properties"/>
    <ds:schemaRef ds:uri="42fe046d-86dd-43d2-bdc0-8f834945f3f1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9CC6DA9F-6D81-45C4-89C4-7EB77718B956"/>
    <ds:schemaRef ds:uri="9cc6da9f-6d81-45c4-89c4-7eb77718b956"/>
    <ds:schemaRef ds:uri="http://www.w3.org/XML/1998/namespace"/>
    <ds:schemaRef ds:uri="http://purl.org/dc/dcmitype/"/>
    <ds:schemaRef ds:uri="dc2db4f8-0dc0-4834-9a51-1c3a49a465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2356</Words>
  <Application>Microsoft Office PowerPoint</Application>
  <PresentationFormat>On-screen Show (4:3)</PresentationFormat>
  <Paragraphs>636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Verdana</vt:lpstr>
      <vt:lpstr>Wingdings</vt:lpstr>
      <vt:lpstr>Kongress Slides</vt:lpstr>
      <vt:lpstr>Custom Design</vt:lpstr>
      <vt:lpstr>Adjuvante Denosumab-Therapie bei Frauen mit Mammakarzinom (ABCSG-18): Eine multizentrische, randomisierte, doppelblinde Placebo-kontrollierte Studie</vt:lpstr>
      <vt:lpstr>Denosumab - 1 Wirkstoff, aber 2 verschiedene Arzneimittel:   2 Anwendungsgebiete, 2 Wirkstärken und 2 Dosierungsschemata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Zusammenfassung</vt:lpstr>
      <vt:lpstr>Fazit</vt:lpstr>
    </vt:vector>
  </TitlesOfParts>
  <Company>medunit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Denosumab</dc:title>
  <dc:creator>medunit GmbH</dc:creator>
  <cp:keywords>*$%IU-*$%GenBus</cp:keywords>
  <cp:lastModifiedBy>Hainzl, Eva</cp:lastModifiedBy>
  <cp:revision>3678</cp:revision>
  <cp:lastPrinted>2015-05-22T11:05:57Z</cp:lastPrinted>
  <dcterms:created xsi:type="dcterms:W3CDTF">2007-10-30T09:31:00Z</dcterms:created>
  <dcterms:modified xsi:type="dcterms:W3CDTF">2023-05-09T12:59:33Z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0x010100ECCDA1D4E2674448A0902ACE23E2F7F3</vt:lpwstr>
  </property>
  <property fmtid="{D5CDD505-2E9C-101B-9397-08002B2CF9AE}" pid="3" name="_dlc_DocIdItemGuid">
    <vt:lpwstr>5268e3e1-221b-4d14-be84-b22494884e9f</vt:lpwstr>
  </property>
  <property fmtid="{D5CDD505-2E9C-101B-9397-08002B2CF9AE}" pid="4" name="docIndexRef">
    <vt:lpwstr>217d948d-aea6-4f19-9194-1c5afb255f8f</vt:lpwstr>
  </property>
  <property fmtid="{D5CDD505-2E9C-101B-9397-08002B2CF9AE}" pid="5" name="bjSaver">
    <vt:lpwstr>Xibu17k8mOnXqJmxR6PBXtTeB5dsO2CH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policy="82ad3a63-90ad-4a46-a3cb-757f4658e205" origin="userSelected" xmlns="http://www.boldonj</vt:lpwstr>
  </property>
  <property fmtid="{D5CDD505-2E9C-101B-9397-08002B2CF9AE}" pid="7" name="bjDocumentLabelXML-0">
    <vt:lpwstr>ames.com/2008/01/sie/internal/label"&gt;&lt;element uid="03e9b10b-a1f9-4a88-9630-476473f62285" value="" /&gt;&lt;element uid="7349a702-6462-4442-88eb-c64cd513835c" value="" /&gt;&lt;element uid="9036a7a1-5a4f-48d3-b24b-dfdab053dac9" value="" /&gt;&lt;/sisl&gt;</vt:lpwstr>
  </property>
  <property fmtid="{D5CDD505-2E9C-101B-9397-08002B2CF9AE}" pid="8" name="bjDocumentSecurityLabel">
    <vt:lpwstr>Internal Use Only - General Business</vt:lpwstr>
  </property>
  <property fmtid="{D5CDD505-2E9C-101B-9397-08002B2CF9AE}" pid="9" name="MSIP_Label_f31142f3-8099-46d1-8755-df3fda1ce27f_Enabled">
    <vt:lpwstr>true</vt:lpwstr>
  </property>
  <property fmtid="{D5CDD505-2E9C-101B-9397-08002B2CF9AE}" pid="10" name="MSIP_Label_f31142f3-8099-46d1-8755-df3fda1ce27f_SetDate">
    <vt:lpwstr>2023-05-09T12:59:33Z</vt:lpwstr>
  </property>
  <property fmtid="{D5CDD505-2E9C-101B-9397-08002B2CF9AE}" pid="11" name="MSIP_Label_f31142f3-8099-46d1-8755-df3fda1ce27f_Method">
    <vt:lpwstr>Privileged</vt:lpwstr>
  </property>
  <property fmtid="{D5CDD505-2E9C-101B-9397-08002B2CF9AE}" pid="12" name="MSIP_Label_f31142f3-8099-46d1-8755-df3fda1ce27f_Name">
    <vt:lpwstr>Public_</vt:lpwstr>
  </property>
  <property fmtid="{D5CDD505-2E9C-101B-9397-08002B2CF9AE}" pid="13" name="MSIP_Label_f31142f3-8099-46d1-8755-df3fda1ce27f_SiteId">
    <vt:lpwstr>4b4266a6-1368-41af-ad5a-59eb634f7ad8</vt:lpwstr>
  </property>
  <property fmtid="{D5CDD505-2E9C-101B-9397-08002B2CF9AE}" pid="14" name="MSIP_Label_f31142f3-8099-46d1-8755-df3fda1ce27f_ActionId">
    <vt:lpwstr>9c028aa9-7654-416d-847e-091b11267154</vt:lpwstr>
  </property>
  <property fmtid="{D5CDD505-2E9C-101B-9397-08002B2CF9AE}" pid="15" name="MSIP_Label_f31142f3-8099-46d1-8755-df3fda1ce27f_ContentBits">
    <vt:lpwstr>0</vt:lpwstr>
  </property>
</Properties>
</file>